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Microsoft_Equation1.bin" ContentType="application/vnd.openxmlformats-officedocument.oleObject"/>
  <Override PartName="/ppt/embeddings/Microsoft_Equation2.bin" ContentType="application/vnd.openxmlformats-officedocument.oleObject"/>
  <Override PartName="/ppt/embeddings/Microsoft_Equation3.bin" ContentType="application/vnd.openxmlformats-officedocument.oleObject"/>
  <Override PartName="/ppt/embeddings/Microsoft_Equation4.bin" ContentType="application/vnd.openxmlformats-officedocument.oleObject"/>
  <Override PartName="/ppt/embeddings/Microsoft_Equation5.bin" ContentType="application/vnd.openxmlformats-officedocument.oleObject"/>
  <Override PartName="/ppt/embeddings/Microsoft_Equation6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212"/>
  </p:notesMasterIdLst>
  <p:handoutMasterIdLst>
    <p:handoutMasterId r:id="rId213"/>
  </p:handoutMasterIdLst>
  <p:sldIdLst>
    <p:sldId id="293" r:id="rId2"/>
    <p:sldId id="292" r:id="rId3"/>
    <p:sldId id="299" r:id="rId4"/>
    <p:sldId id="295" r:id="rId5"/>
    <p:sldId id="305" r:id="rId6"/>
    <p:sldId id="300" r:id="rId7"/>
    <p:sldId id="301" r:id="rId8"/>
    <p:sldId id="302" r:id="rId9"/>
    <p:sldId id="306" r:id="rId10"/>
    <p:sldId id="304" r:id="rId11"/>
    <p:sldId id="311" r:id="rId12"/>
    <p:sldId id="312" r:id="rId13"/>
    <p:sldId id="313" r:id="rId14"/>
    <p:sldId id="315" r:id="rId15"/>
    <p:sldId id="314" r:id="rId16"/>
    <p:sldId id="307" r:id="rId17"/>
    <p:sldId id="316" r:id="rId18"/>
    <p:sldId id="317" r:id="rId19"/>
    <p:sldId id="308" r:id="rId20"/>
    <p:sldId id="309" r:id="rId21"/>
    <p:sldId id="310" r:id="rId22"/>
    <p:sldId id="318" r:id="rId23"/>
    <p:sldId id="319" r:id="rId24"/>
    <p:sldId id="322" r:id="rId25"/>
    <p:sldId id="323" r:id="rId26"/>
    <p:sldId id="324" r:id="rId27"/>
    <p:sldId id="325" r:id="rId28"/>
    <p:sldId id="331" r:id="rId29"/>
    <p:sldId id="332" r:id="rId30"/>
    <p:sldId id="333" r:id="rId31"/>
    <p:sldId id="334" r:id="rId32"/>
    <p:sldId id="335" r:id="rId33"/>
    <p:sldId id="336" r:id="rId34"/>
    <p:sldId id="337" r:id="rId35"/>
    <p:sldId id="340" r:id="rId36"/>
    <p:sldId id="329" r:id="rId37"/>
    <p:sldId id="341" r:id="rId38"/>
    <p:sldId id="342" r:id="rId39"/>
    <p:sldId id="343" r:id="rId40"/>
    <p:sldId id="344" r:id="rId41"/>
    <p:sldId id="298" r:id="rId42"/>
    <p:sldId id="346" r:id="rId43"/>
    <p:sldId id="347" r:id="rId44"/>
    <p:sldId id="348" r:id="rId45"/>
    <p:sldId id="349" r:id="rId46"/>
    <p:sldId id="350" r:id="rId47"/>
    <p:sldId id="351" r:id="rId48"/>
    <p:sldId id="352" r:id="rId49"/>
    <p:sldId id="353" r:id="rId50"/>
    <p:sldId id="357" r:id="rId51"/>
    <p:sldId id="358" r:id="rId52"/>
    <p:sldId id="359" r:id="rId53"/>
    <p:sldId id="360" r:id="rId54"/>
    <p:sldId id="361" r:id="rId55"/>
    <p:sldId id="362" r:id="rId56"/>
    <p:sldId id="363" r:id="rId57"/>
    <p:sldId id="364" r:id="rId58"/>
    <p:sldId id="365" r:id="rId59"/>
    <p:sldId id="366" r:id="rId60"/>
    <p:sldId id="367" r:id="rId61"/>
    <p:sldId id="368" r:id="rId62"/>
    <p:sldId id="369" r:id="rId63"/>
    <p:sldId id="370" r:id="rId64"/>
    <p:sldId id="371" r:id="rId65"/>
    <p:sldId id="372" r:id="rId66"/>
    <p:sldId id="374" r:id="rId67"/>
    <p:sldId id="375" r:id="rId68"/>
    <p:sldId id="376" r:id="rId69"/>
    <p:sldId id="377" r:id="rId70"/>
    <p:sldId id="378" r:id="rId71"/>
    <p:sldId id="379" r:id="rId72"/>
    <p:sldId id="380" r:id="rId73"/>
    <p:sldId id="381" r:id="rId74"/>
    <p:sldId id="382" r:id="rId75"/>
    <p:sldId id="383" r:id="rId76"/>
    <p:sldId id="384" r:id="rId77"/>
    <p:sldId id="385" r:id="rId78"/>
    <p:sldId id="386" r:id="rId79"/>
    <p:sldId id="387" r:id="rId80"/>
    <p:sldId id="388" r:id="rId81"/>
    <p:sldId id="354" r:id="rId82"/>
    <p:sldId id="389" r:id="rId83"/>
    <p:sldId id="390" r:id="rId84"/>
    <p:sldId id="391" r:id="rId85"/>
    <p:sldId id="392" r:id="rId86"/>
    <p:sldId id="393" r:id="rId87"/>
    <p:sldId id="394" r:id="rId88"/>
    <p:sldId id="395" r:id="rId89"/>
    <p:sldId id="396" r:id="rId90"/>
    <p:sldId id="397" r:id="rId91"/>
    <p:sldId id="399" r:id="rId92"/>
    <p:sldId id="400" r:id="rId93"/>
    <p:sldId id="401" r:id="rId94"/>
    <p:sldId id="402" r:id="rId95"/>
    <p:sldId id="356" r:id="rId96"/>
    <p:sldId id="403" r:id="rId97"/>
    <p:sldId id="404" r:id="rId98"/>
    <p:sldId id="405" r:id="rId99"/>
    <p:sldId id="406" r:id="rId100"/>
    <p:sldId id="407" r:id="rId101"/>
    <p:sldId id="408" r:id="rId102"/>
    <p:sldId id="409" r:id="rId103"/>
    <p:sldId id="345" r:id="rId104"/>
    <p:sldId id="338" r:id="rId105"/>
    <p:sldId id="258" r:id="rId106"/>
    <p:sldId id="259" r:id="rId107"/>
    <p:sldId id="260" r:id="rId108"/>
    <p:sldId id="261" r:id="rId109"/>
    <p:sldId id="262" r:id="rId110"/>
    <p:sldId id="263" r:id="rId111"/>
    <p:sldId id="264" r:id="rId112"/>
    <p:sldId id="265" r:id="rId113"/>
    <p:sldId id="266" r:id="rId114"/>
    <p:sldId id="267" r:id="rId115"/>
    <p:sldId id="268" r:id="rId116"/>
    <p:sldId id="269" r:id="rId117"/>
    <p:sldId id="273" r:id="rId118"/>
    <p:sldId id="270" r:id="rId119"/>
    <p:sldId id="271" r:id="rId120"/>
    <p:sldId id="272" r:id="rId121"/>
    <p:sldId id="274" r:id="rId122"/>
    <p:sldId id="275" r:id="rId123"/>
    <p:sldId id="276" r:id="rId124"/>
    <p:sldId id="277" r:id="rId125"/>
    <p:sldId id="278" r:id="rId126"/>
    <p:sldId id="279" r:id="rId127"/>
    <p:sldId id="280" r:id="rId128"/>
    <p:sldId id="281" r:id="rId129"/>
    <p:sldId id="282" r:id="rId130"/>
    <p:sldId id="283" r:id="rId131"/>
    <p:sldId id="284" r:id="rId132"/>
    <p:sldId id="285" r:id="rId133"/>
    <p:sldId id="286" r:id="rId134"/>
    <p:sldId id="287" r:id="rId135"/>
    <p:sldId id="288" r:id="rId136"/>
    <p:sldId id="289" r:id="rId137"/>
    <p:sldId id="339" r:id="rId138"/>
    <p:sldId id="410" r:id="rId139"/>
    <p:sldId id="411" r:id="rId140"/>
    <p:sldId id="412" r:id="rId141"/>
    <p:sldId id="413" r:id="rId142"/>
    <p:sldId id="414" r:id="rId143"/>
    <p:sldId id="415" r:id="rId144"/>
    <p:sldId id="416" r:id="rId145"/>
    <p:sldId id="417" r:id="rId146"/>
    <p:sldId id="418" r:id="rId147"/>
    <p:sldId id="419" r:id="rId148"/>
    <p:sldId id="420" r:id="rId149"/>
    <p:sldId id="421" r:id="rId150"/>
    <p:sldId id="422" r:id="rId151"/>
    <p:sldId id="423" r:id="rId152"/>
    <p:sldId id="424" r:id="rId153"/>
    <p:sldId id="425" r:id="rId154"/>
    <p:sldId id="426" r:id="rId155"/>
    <p:sldId id="427" r:id="rId156"/>
    <p:sldId id="428" r:id="rId157"/>
    <p:sldId id="429" r:id="rId158"/>
    <p:sldId id="430" r:id="rId159"/>
    <p:sldId id="431" r:id="rId160"/>
    <p:sldId id="432" r:id="rId161"/>
    <p:sldId id="433" r:id="rId162"/>
    <p:sldId id="434" r:id="rId163"/>
    <p:sldId id="435" r:id="rId164"/>
    <p:sldId id="436" r:id="rId165"/>
    <p:sldId id="437" r:id="rId166"/>
    <p:sldId id="438" r:id="rId167"/>
    <p:sldId id="439" r:id="rId168"/>
    <p:sldId id="440" r:id="rId169"/>
    <p:sldId id="441" r:id="rId170"/>
    <p:sldId id="442" r:id="rId171"/>
    <p:sldId id="443" r:id="rId172"/>
    <p:sldId id="444" r:id="rId173"/>
    <p:sldId id="445" r:id="rId174"/>
    <p:sldId id="447" r:id="rId175"/>
    <p:sldId id="448" r:id="rId176"/>
    <p:sldId id="449" r:id="rId177"/>
    <p:sldId id="450" r:id="rId178"/>
    <p:sldId id="451" r:id="rId179"/>
    <p:sldId id="452" r:id="rId180"/>
    <p:sldId id="453" r:id="rId181"/>
    <p:sldId id="454" r:id="rId182"/>
    <p:sldId id="455" r:id="rId183"/>
    <p:sldId id="456" r:id="rId184"/>
    <p:sldId id="457" r:id="rId185"/>
    <p:sldId id="458" r:id="rId186"/>
    <p:sldId id="459" r:id="rId187"/>
    <p:sldId id="460" r:id="rId188"/>
    <p:sldId id="461" r:id="rId189"/>
    <p:sldId id="462" r:id="rId190"/>
    <p:sldId id="463" r:id="rId191"/>
    <p:sldId id="464" r:id="rId192"/>
    <p:sldId id="465" r:id="rId193"/>
    <p:sldId id="466" r:id="rId194"/>
    <p:sldId id="467" r:id="rId195"/>
    <p:sldId id="468" r:id="rId196"/>
    <p:sldId id="469" r:id="rId197"/>
    <p:sldId id="470" r:id="rId198"/>
    <p:sldId id="471" r:id="rId199"/>
    <p:sldId id="472" r:id="rId200"/>
    <p:sldId id="473" r:id="rId201"/>
    <p:sldId id="474" r:id="rId202"/>
    <p:sldId id="475" r:id="rId203"/>
    <p:sldId id="476" r:id="rId204"/>
    <p:sldId id="477" r:id="rId205"/>
    <p:sldId id="478" r:id="rId206"/>
    <p:sldId id="479" r:id="rId207"/>
    <p:sldId id="480" r:id="rId208"/>
    <p:sldId id="481" r:id="rId209"/>
    <p:sldId id="482" r:id="rId210"/>
    <p:sldId id="483" r:id="rId2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hanna DeSouza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7849" autoAdjust="0"/>
  </p:normalViewPr>
  <p:slideViewPr>
    <p:cSldViewPr snapToGrid="0" snapToObjects="1">
      <p:cViewPr varScale="1">
        <p:scale>
          <a:sx n="94" d="100"/>
          <a:sy n="94" d="100"/>
        </p:scale>
        <p:origin x="-28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notesMaster" Target="notesMasters/notesMaster1.xml"/><Relationship Id="rId213" Type="http://schemas.openxmlformats.org/officeDocument/2006/relationships/handoutMaster" Target="handoutMasters/handoutMaster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14" Type="http://schemas.openxmlformats.org/officeDocument/2006/relationships/printerSettings" Target="printerSettings/printerSettings1.bin"/><Relationship Id="rId215" Type="http://schemas.openxmlformats.org/officeDocument/2006/relationships/commentAuthors" Target="commentAuthors.xml"/><Relationship Id="rId216" Type="http://schemas.openxmlformats.org/officeDocument/2006/relationships/presProps" Target="presProps.xml"/><Relationship Id="rId217" Type="http://schemas.openxmlformats.org/officeDocument/2006/relationships/viewProps" Target="viewProps.xml"/><Relationship Id="rId218" Type="http://schemas.openxmlformats.org/officeDocument/2006/relationships/theme" Target="theme/theme1.xml"/><Relationship Id="rId2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Relationship Id="rId2" Type="http://schemas.openxmlformats.org/officeDocument/2006/relationships/image" Target="../media/image42.emf"/><Relationship Id="rId3" Type="http://schemas.openxmlformats.org/officeDocument/2006/relationships/image" Target="../media/image4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CE290-E0F5-444C-B849-A8F17CD4104C}" type="datetimeFigureOut">
              <a:rPr lang="en-US" smtClean="0"/>
              <a:t>9/4/14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50D704-5A6D-8C4E-9C75-1CF440550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67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53A24C-4135-094C-957B-35852E7EDFA4}" type="datetimeFigureOut">
              <a:rPr lang="en-US" smtClean="0"/>
              <a:t>9/3/14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F4D5E-EC34-BC40-81FA-0B854D990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466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103" y="1734127"/>
            <a:ext cx="8904929" cy="698493"/>
          </a:xfrm>
        </p:spPr>
        <p:txBody>
          <a:bodyPr anchor="b">
            <a:normAutofit/>
          </a:bodyPr>
          <a:lstStyle>
            <a:lvl1pPr algn="ctr">
              <a:defRPr sz="4400" cap="small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4926" y="2849782"/>
            <a:ext cx="6400800" cy="70040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4EA25-E4F4-3746-A0BA-A11E27330E0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2444811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/>
          <p:cNvSpPr txBox="1">
            <a:spLocks/>
          </p:cNvSpPr>
          <p:nvPr userDrawn="1"/>
        </p:nvSpPr>
        <p:spPr>
          <a:xfrm>
            <a:off x="1404926" y="4774277"/>
            <a:ext cx="6400800" cy="700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fld id="{B07CD00D-ECE2-B341-910C-3E5E7B4740E6}" type="datetime4">
              <a:rPr lang="en-US" smtClean="0">
                <a:latin typeface="Times New Roman"/>
                <a:cs typeface="Times New Roman"/>
              </a:rPr>
              <a:t>September 3, 2014</a:t>
            </a:fld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1404938" y="3700463"/>
            <a:ext cx="6400800" cy="107315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274320" indent="0">
              <a:buNone/>
              <a:defRPr/>
            </a:lvl2pPr>
            <a:lvl3pPr marL="548640" indent="0">
              <a:buNone/>
              <a:defRPr/>
            </a:lvl3pPr>
            <a:lvl4pPr marL="8229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99BF9-66CB-F244-8E74-7B1BE1C7704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0BE84-9843-8B4F-B3C8-647B06AC46C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0AE39-2092-A945-8296-F25085B9A0F1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C7E9D-3218-5E49-A867-E087AB2F4618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1185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57200" y="2198574"/>
            <a:ext cx="8229600" cy="111904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1136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457200" y="5043465"/>
            <a:ext cx="8229600" cy="113679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50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EC705-8EA9-6C46-8E3B-2CAC7E2C0F7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4038600" cy="545581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35846"/>
            <a:ext cx="4038600" cy="545581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E4F0C-9A9C-5448-99FD-D30288B385C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4038600" cy="3140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35846"/>
            <a:ext cx="4038600" cy="3140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30545249-FD76-6844-B252-CAB05FC2DAA8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0" y="4829213"/>
            <a:ext cx="8229600" cy="1550950"/>
          </a:xfr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57200" y="4238625"/>
            <a:ext cx="8229600" cy="590550"/>
          </a:xfr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568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59171-EEDD-0B48-A5C0-E7218AE20EA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F9216-0342-7440-9504-BD6C1382BF2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506351"/>
            <a:ext cx="9144000" cy="365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786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235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06351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fld id="{D36DC8F2-AD63-E841-8C23-5DC3A41041BE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6501045"/>
            <a:ext cx="4114800" cy="329184"/>
          </a:xfrm>
          <a:prstGeom prst="rect">
            <a:avLst/>
          </a:prstGeom>
          <a:solidFill>
            <a:srgbClr val="A53926"/>
          </a:solidFill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FFFFFF"/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6506351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D2533C"/>
                </a:solidFill>
                <a:latin typeface="Times New Roman"/>
                <a:cs typeface="Times New Roman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73" r:id="rId3"/>
    <p:sldLayoutId id="2147483963" r:id="rId4"/>
    <p:sldLayoutId id="2147483964" r:id="rId5"/>
    <p:sldLayoutId id="2147483965" r:id="rId6"/>
    <p:sldLayoutId id="2147483972" r:id="rId7"/>
    <p:sldLayoutId id="2147483966" r:id="rId8"/>
    <p:sldLayoutId id="2147483967" r:id="rId9"/>
    <p:sldLayoutId id="2147483968" r:id="rId10"/>
    <p:sldLayoutId id="2147483969" r:id="rId11"/>
    <p:sldLayoutId id="2147483970" r:id="rId12"/>
    <p:sldLayoutId id="2147483971" r:id="rId13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Times New Roman"/>
          <a:ea typeface="+mj-ea"/>
          <a:cs typeface="Times New Roman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Wingdings" charset="2"/>
        <a:buChar char="Ø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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Wingdings" charset="2"/>
        <a:buChar char="Ø"/>
        <a:defRPr sz="1400" kern="1200" baseline="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emf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emf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emf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emf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emf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emf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4.em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2.emf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7" Type="http://schemas.openxmlformats.org/officeDocument/2006/relationships/image" Target="../media/image34.emf"/><Relationship Id="rId8" Type="http://schemas.openxmlformats.org/officeDocument/2006/relationships/image" Target="../media/image35.emf"/><Relationship Id="rId9" Type="http://schemas.openxmlformats.org/officeDocument/2006/relationships/image" Target="../media/image36.emf"/><Relationship Id="rId10" Type="http://schemas.openxmlformats.org/officeDocument/2006/relationships/image" Target="../media/image37.emf"/><Relationship Id="rId11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.bin"/><Relationship Id="rId4" Type="http://schemas.openxmlformats.org/officeDocument/2006/relationships/image" Target="../media/image39.emf"/><Relationship Id="rId5" Type="http://schemas.openxmlformats.org/officeDocument/2006/relationships/oleObject" Target="../embeddings/Microsoft_Equation2.bin"/><Relationship Id="rId6" Type="http://schemas.openxmlformats.org/officeDocument/2006/relationships/image" Target="../media/image4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3.bin"/><Relationship Id="rId4" Type="http://schemas.openxmlformats.org/officeDocument/2006/relationships/image" Target="../media/image41.emf"/><Relationship Id="rId5" Type="http://schemas.openxmlformats.org/officeDocument/2006/relationships/oleObject" Target="../embeddings/Microsoft_Equation4.bin"/><Relationship Id="rId6" Type="http://schemas.openxmlformats.org/officeDocument/2006/relationships/image" Target="../media/image42.emf"/><Relationship Id="rId7" Type="http://schemas.openxmlformats.org/officeDocument/2006/relationships/oleObject" Target="../embeddings/Microsoft_Equation5.bin"/><Relationship Id="rId8" Type="http://schemas.openxmlformats.org/officeDocument/2006/relationships/image" Target="../media/image43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6.bin"/><Relationship Id="rId4" Type="http://schemas.openxmlformats.org/officeDocument/2006/relationships/image" Target="../media/image5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Programming with Parallel </a:t>
            </a:r>
            <a:r>
              <a:rPr lang="en-US" sz="3200" dirty="0" err="1" smtClean="0"/>
              <a:t>Migratable</a:t>
            </a:r>
            <a:r>
              <a:rPr lang="en-US" sz="3200" dirty="0" smtClean="0"/>
              <a:t> Objects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Sanjay </a:t>
            </a:r>
            <a:r>
              <a:rPr lang="en-US" dirty="0" err="1" smtClean="0"/>
              <a:t>Kalé</a:t>
            </a:r>
            <a:r>
              <a:rPr lang="en-US" dirty="0" smtClean="0"/>
              <a:t> and PPL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Parallel Programming Laboratory</a:t>
            </a:r>
          </a:p>
          <a:p>
            <a:r>
              <a:rPr lang="en-US" dirty="0" smtClean="0"/>
              <a:t>University of Illinois at Urbana-Champaign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363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Globally-Visible Objects: </a:t>
            </a:r>
            <a:r>
              <a:rPr lang="en-US" dirty="0" err="1"/>
              <a:t>Chares</a:t>
            </a:r>
            <a:r>
              <a:rPr lang="en-US" dirty="0"/>
              <a:t> and Proxies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99127"/>
            <a:ext cx="8229600" cy="2279095"/>
          </a:xfrm>
        </p:spPr>
        <p:txBody>
          <a:bodyPr/>
          <a:lstStyle/>
          <a:p>
            <a:r>
              <a:rPr lang="en-US" dirty="0"/>
              <a:t>Certain “special” object </a:t>
            </a:r>
            <a:r>
              <a:rPr lang="en-US" i="1" dirty="0"/>
              <a:t>instances</a:t>
            </a:r>
            <a:r>
              <a:rPr lang="en-US" dirty="0"/>
              <a:t> are:</a:t>
            </a:r>
          </a:p>
          <a:p>
            <a:pPr lvl="1"/>
            <a:r>
              <a:rPr lang="en-US" dirty="0" smtClean="0"/>
              <a:t>first</a:t>
            </a:r>
            <a:r>
              <a:rPr lang="en-US" dirty="0"/>
              <a:t>-class citizens in the parallel address space,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unique location-independent names</a:t>
            </a:r>
          </a:p>
          <a:p>
            <a:r>
              <a:rPr lang="en-US" dirty="0"/>
              <a:t>Under the hood, the runtime handles locality and provides </a:t>
            </a:r>
            <a:r>
              <a:rPr lang="en-US" dirty="0" smtClean="0"/>
              <a:t>the mechanisms </a:t>
            </a:r>
            <a:r>
              <a:rPr lang="en-US" dirty="0"/>
              <a:t>to promote objects to the parallel space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1678940"/>
            <a:ext cx="8229600" cy="1430676"/>
          </a:xfrm>
          <a:prstGeom prst="rect">
            <a:avLst/>
          </a:prstGeom>
          <a:solidFill>
            <a:srgbClr val="99CCFF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02915" y="1808193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379033" y="1808193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184869" y="1808193"/>
            <a:ext cx="408752" cy="37958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312119" y="1808193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740119" y="2546678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361534" y="2546678"/>
            <a:ext cx="408752" cy="37958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311994" y="2546678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7661494" y="2546678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370945" y="1153272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583409" y="80198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7" name="Oval 16"/>
          <p:cNvSpPr/>
          <p:nvPr/>
        </p:nvSpPr>
        <p:spPr>
          <a:xfrm>
            <a:off x="6741037" y="116214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7704957" y="98206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842271" y="337880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1738136" y="319872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3176947" y="337880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5412731" y="355888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6371863" y="319872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7889544" y="337880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010727" y="1217275"/>
            <a:ext cx="3188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Parallel Address Space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5BFF1-5948-B24D-80C9-2DF4EAC42A4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9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PUP: Concerns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variables are added to an object, update the PUP routine</a:t>
            </a:r>
          </a:p>
          <a:p>
            <a:r>
              <a:rPr lang="en-US" dirty="0"/>
              <a:t>If the object allocates data on the heap, copy it recursively, not just the pointer</a:t>
            </a:r>
          </a:p>
          <a:p>
            <a:r>
              <a:rPr lang="en-US" dirty="0"/>
              <a:t>Remember to allocate memory while unpacking</a:t>
            </a:r>
          </a:p>
          <a:p>
            <a:r>
              <a:rPr lang="en-US" dirty="0"/>
              <a:t>Sizing, Packing, and Unpacking must scan the variables in the same order</a:t>
            </a:r>
          </a:p>
          <a:p>
            <a:r>
              <a:rPr lang="en-US" dirty="0"/>
              <a:t>Test PUP routines with +balancer </a:t>
            </a:r>
            <a:r>
              <a:rPr lang="en-US" dirty="0" err="1"/>
              <a:t>RotateLB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48347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Fault Tolerance in Charm++/AMPI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Four Approaches:</a:t>
            </a:r>
          </a:p>
          <a:p>
            <a:pPr lvl="1"/>
            <a:r>
              <a:rPr lang="en-US" dirty="0" smtClean="0"/>
              <a:t>Disk</a:t>
            </a:r>
            <a:r>
              <a:rPr lang="en-US" dirty="0"/>
              <a:t>-based checkpoint/restart</a:t>
            </a:r>
          </a:p>
          <a:p>
            <a:pPr lvl="1"/>
            <a:r>
              <a:rPr lang="en-US" dirty="0" smtClean="0"/>
              <a:t>In</a:t>
            </a:r>
            <a:r>
              <a:rPr lang="en-US" dirty="0"/>
              <a:t>-memory double checkpoint/restart</a:t>
            </a:r>
          </a:p>
          <a:p>
            <a:pPr lvl="1"/>
            <a:r>
              <a:rPr lang="en-US" dirty="0" smtClean="0"/>
              <a:t>Experimental</a:t>
            </a:r>
            <a:r>
              <a:rPr lang="en-US" dirty="0"/>
              <a:t>: Proactive object evacuation</a:t>
            </a:r>
          </a:p>
          <a:p>
            <a:pPr lvl="1"/>
            <a:r>
              <a:rPr lang="en-US" dirty="0" smtClean="0"/>
              <a:t>Experimental</a:t>
            </a:r>
            <a:r>
              <a:rPr lang="en-US" dirty="0"/>
              <a:t>: Message-logging for scalable fault tolerance</a:t>
            </a:r>
          </a:p>
          <a:p>
            <a:r>
              <a:rPr lang="en-US" dirty="0"/>
              <a:t>Common Features:</a:t>
            </a:r>
          </a:p>
          <a:p>
            <a:pPr lvl="1"/>
            <a:r>
              <a:rPr lang="en-US" dirty="0" smtClean="0"/>
              <a:t>Easy </a:t>
            </a:r>
            <a:r>
              <a:rPr lang="en-US" dirty="0"/>
              <a:t>checkpoint</a:t>
            </a:r>
          </a:p>
          <a:p>
            <a:pPr lvl="1"/>
            <a:r>
              <a:rPr lang="en-US" dirty="0" smtClean="0"/>
              <a:t>Migrate</a:t>
            </a:r>
            <a:r>
              <a:rPr lang="en-US" dirty="0"/>
              <a:t>-to-disk leverages object-migration capabilities </a:t>
            </a:r>
            <a:endParaRPr lang="en-US" dirty="0" smtClean="0"/>
          </a:p>
          <a:p>
            <a:pPr lvl="1"/>
            <a:r>
              <a:rPr lang="en-US" dirty="0" smtClean="0"/>
              <a:t>Based </a:t>
            </a:r>
            <a:r>
              <a:rPr lang="en-US" dirty="0"/>
              <a:t>on dynamic runtime capabilities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be used in concert with load-balancing schemes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158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Checkpointing</a:t>
            </a:r>
            <a:r>
              <a:rPr lang="en-US" dirty="0"/>
              <a:t> to the file system : Split Execution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2918154"/>
          </a:xfrm>
        </p:spPr>
        <p:txBody>
          <a:bodyPr/>
          <a:lstStyle/>
          <a:p>
            <a:r>
              <a:rPr lang="en-US" dirty="0"/>
              <a:t>The common form of </a:t>
            </a:r>
            <a:r>
              <a:rPr lang="en-US" dirty="0" err="1"/>
              <a:t>checkpointing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job runs for 5 hours, then will continue at the next allocation another day!</a:t>
            </a:r>
          </a:p>
          <a:p>
            <a:r>
              <a:rPr lang="en-US" dirty="0"/>
              <a:t>The existing Charm++ infrastructure for </a:t>
            </a:r>
            <a:r>
              <a:rPr lang="en-US" dirty="0" err="1"/>
              <a:t>chare</a:t>
            </a:r>
            <a:r>
              <a:rPr lang="en-US" dirty="0"/>
              <a:t> migration helps </a:t>
            </a:r>
            <a:endParaRPr lang="en-US" dirty="0" smtClean="0"/>
          </a:p>
          <a:p>
            <a:r>
              <a:rPr lang="en-US" dirty="0" smtClean="0"/>
              <a:t>Just </a:t>
            </a:r>
            <a:r>
              <a:rPr lang="en-US" dirty="0"/>
              <a:t>“migrate” </a:t>
            </a:r>
            <a:r>
              <a:rPr lang="en-US" dirty="0" err="1"/>
              <a:t>chares</a:t>
            </a:r>
            <a:r>
              <a:rPr lang="en-US" dirty="0"/>
              <a:t> to disk</a:t>
            </a:r>
          </a:p>
          <a:p>
            <a:r>
              <a:rPr lang="en-US" dirty="0"/>
              <a:t>The call to checkpoint the application is made in the main </a:t>
            </a:r>
            <a:r>
              <a:rPr lang="en-US" dirty="0" err="1"/>
              <a:t>chare</a:t>
            </a:r>
            <a:r>
              <a:rPr lang="en-US" dirty="0"/>
              <a:t> at a synchronization point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4128032"/>
            <a:ext cx="8229600" cy="218858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CkCallback</a:t>
            </a:r>
            <a:r>
              <a:rPr lang="en-US" dirty="0" smtClean="0"/>
              <a:t> </a:t>
            </a:r>
            <a:r>
              <a:rPr lang="en-US" dirty="0" err="1"/>
              <a:t>cb</a:t>
            </a:r>
            <a:r>
              <a:rPr lang="en-US" dirty="0"/>
              <a:t>(</a:t>
            </a:r>
            <a:r>
              <a:rPr lang="en-US" dirty="0" err="1"/>
              <a:t>CkIndex</a:t>
            </a:r>
            <a:r>
              <a:rPr lang="en-US" dirty="0"/>
              <a:t> Hello::</a:t>
            </a:r>
            <a:r>
              <a:rPr lang="en-US" dirty="0" err="1"/>
              <a:t>SayHi</a:t>
            </a:r>
            <a:r>
              <a:rPr lang="en-US" dirty="0"/>
              <a:t>(),</a:t>
            </a:r>
            <a:r>
              <a:rPr lang="en-US" dirty="0" err="1"/>
              <a:t>helloProxy</a:t>
            </a:r>
            <a:r>
              <a:rPr lang="en-US" dirty="0"/>
              <a:t>); </a:t>
            </a:r>
            <a:r>
              <a:rPr lang="en-US" dirty="0" smtClean="0"/>
              <a:t>	</a:t>
            </a:r>
            <a:r>
              <a:rPr lang="en-US" dirty="0" err="1" smtClean="0"/>
              <a:t>CkStartCheckpoint</a:t>
            </a:r>
            <a:r>
              <a:rPr lang="en-US" dirty="0"/>
              <a:t>(‘‘log’’,</a:t>
            </a:r>
            <a:r>
              <a:rPr lang="en-US" dirty="0" err="1"/>
              <a:t>cb</a:t>
            </a:r>
            <a:r>
              <a:rPr lang="en-US" dirty="0"/>
              <a:t>)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&gt; ./</a:t>
            </a:r>
            <a:r>
              <a:rPr lang="en-US" dirty="0" err="1"/>
              <a:t>charmrun</a:t>
            </a:r>
            <a:r>
              <a:rPr lang="en-US" dirty="0"/>
              <a:t> hello +p4 +restart log</a:t>
            </a:r>
          </a:p>
        </p:txBody>
      </p:sp>
    </p:spTree>
    <p:extLst>
      <p:ext uri="{BB962C8B-B14F-4D97-AF65-F5344CB8AC3E}">
        <p14:creationId xmlns:p14="http://schemas.microsoft.com/office/powerpoint/2010/main" val="11319853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B7C0-00B4-3F4D-A690-E12D330195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898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Chares</a:t>
            </a:r>
            <a:r>
              <a:rPr lang="en-US" dirty="0" smtClean="0"/>
              <a:t> are reactive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way we described Charm++ so far, a </a:t>
            </a:r>
            <a:r>
              <a:rPr lang="en-US" dirty="0" err="1"/>
              <a:t>chare</a:t>
            </a:r>
            <a:r>
              <a:rPr lang="en-US" dirty="0"/>
              <a:t> is a reactive entity:</a:t>
            </a:r>
          </a:p>
          <a:p>
            <a:pPr lvl="1"/>
            <a:r>
              <a:rPr lang="en-US" dirty="0"/>
              <a:t>If it gets this method invocation, it does this action,</a:t>
            </a:r>
          </a:p>
          <a:p>
            <a:pPr lvl="1"/>
            <a:r>
              <a:rPr lang="en-US" dirty="0"/>
              <a:t>If it gets that method invocation then it does that action</a:t>
            </a:r>
          </a:p>
          <a:p>
            <a:pPr lvl="1"/>
            <a:r>
              <a:rPr lang="en-US" dirty="0"/>
              <a:t>But what does it do?</a:t>
            </a:r>
          </a:p>
          <a:p>
            <a:pPr lvl="1"/>
            <a:r>
              <a:rPr lang="en-US" dirty="0"/>
              <a:t>In typical programs, </a:t>
            </a:r>
            <a:r>
              <a:rPr lang="en-US" dirty="0" err="1"/>
              <a:t>chares</a:t>
            </a:r>
            <a:r>
              <a:rPr lang="en-US" dirty="0"/>
              <a:t> have a life-cycle</a:t>
            </a:r>
          </a:p>
          <a:p>
            <a:r>
              <a:rPr lang="en-US" dirty="0"/>
              <a:t>How to express the life-cycle of a </a:t>
            </a:r>
            <a:r>
              <a:rPr lang="en-US" dirty="0" err="1"/>
              <a:t>chare</a:t>
            </a:r>
            <a:r>
              <a:rPr lang="en-US" dirty="0"/>
              <a:t> in code?</a:t>
            </a:r>
          </a:p>
          <a:p>
            <a:pPr lvl="1"/>
            <a:r>
              <a:rPr lang="en-US" dirty="0"/>
              <a:t>Only when it exists</a:t>
            </a:r>
          </a:p>
          <a:p>
            <a:pPr lvl="2"/>
            <a:r>
              <a:rPr lang="en-US" dirty="0"/>
              <a:t>i.e.  some chars may be truly reactive, and the programmer does not know the life cycle</a:t>
            </a:r>
          </a:p>
          <a:p>
            <a:pPr lvl="1"/>
            <a:r>
              <a:rPr lang="en-US" dirty="0"/>
              <a:t>But when it exists, its form is:</a:t>
            </a:r>
          </a:p>
          <a:p>
            <a:pPr lvl="2"/>
            <a:r>
              <a:rPr lang="en-US" dirty="0"/>
              <a:t>Computations depend on remote method invocations, and completion of other local computations</a:t>
            </a:r>
          </a:p>
          <a:p>
            <a:pPr lvl="2"/>
            <a:r>
              <a:rPr lang="en-US" dirty="0"/>
              <a:t>A DAG (Directed Acyclic Graph)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7AECD-5D39-0A4F-A1B6-D58D5BE387E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186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Fibonacci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5">
              <a:lumMod val="40000"/>
              <a:lumOff val="60000"/>
            </a:schemeClr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fib {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 m);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chare</a:t>
            </a:r>
            <a:r>
              <a:rPr lang="en-US" b="1" dirty="0" smtClean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Fib(</a:t>
            </a:r>
            <a:r>
              <a:rPr lang="en-US" b="1" dirty="0" err="1"/>
              <a:t>int</a:t>
            </a:r>
            <a:r>
              <a:rPr lang="en-US" dirty="0"/>
              <a:t> n, </a:t>
            </a:r>
            <a:r>
              <a:rPr lang="en-US" b="1" dirty="0" err="1"/>
              <a:t>bool</a:t>
            </a:r>
            <a:r>
              <a:rPr lang="en-US" dirty="0"/>
              <a:t> </a:t>
            </a:r>
            <a:r>
              <a:rPr lang="en-US" dirty="0" err="1"/>
              <a:t>isRoot</a:t>
            </a:r>
            <a:r>
              <a:rPr lang="en-US" dirty="0"/>
              <a:t>, </a:t>
            </a:r>
            <a:r>
              <a:rPr lang="en-US" dirty="0" err="1" smtClean="0"/>
              <a:t>CProxy_Fib</a:t>
            </a:r>
            <a:r>
              <a:rPr lang="en-US" dirty="0" smtClean="0"/>
              <a:t> </a:t>
            </a:r>
            <a:r>
              <a:rPr lang="en-US" dirty="0"/>
              <a:t>parent);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respond(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value);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88D6F-3227-5A4B-9318-4BD6B284E2F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46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97219"/>
          </a:xfrm>
        </p:spPr>
        <p:txBody>
          <a:bodyPr>
            <a:noAutofit/>
          </a:bodyPr>
          <a:lstStyle/>
          <a:p>
            <a:r>
              <a:rPr lang="en-US" sz="2800" spc="-10" dirty="0">
                <a:solidFill>
                  <a:srgbClr val="CC0000"/>
                </a:solidFill>
              </a:rPr>
              <a:t>Fi</a:t>
            </a:r>
            <a:r>
              <a:rPr lang="en-US" sz="2800" spc="25" dirty="0">
                <a:solidFill>
                  <a:srgbClr val="CC0000"/>
                </a:solidFill>
              </a:rPr>
              <a:t>b</a:t>
            </a:r>
            <a:r>
              <a:rPr lang="en-US" sz="2800" spc="0" dirty="0">
                <a:solidFill>
                  <a:srgbClr val="CC0000"/>
                </a:solidFill>
              </a:rPr>
              <a:t>onacci</a:t>
            </a:r>
            <a:r>
              <a:rPr lang="en-US" sz="2800" spc="120" dirty="0">
                <a:solidFill>
                  <a:srgbClr val="CC0000"/>
                </a:solidFill>
              </a:rPr>
              <a:t> </a:t>
            </a:r>
            <a:r>
              <a:rPr lang="en-US" sz="2800" spc="-10" dirty="0">
                <a:solidFill>
                  <a:srgbClr val="CC0000"/>
                </a:solidFill>
              </a:rPr>
              <a:t>Example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165" y="408047"/>
            <a:ext cx="8580958" cy="609299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1600" b="1" dirty="0" smtClean="0"/>
              <a:t>class </a:t>
            </a:r>
            <a:r>
              <a:rPr lang="en-US" sz="1600" dirty="0" smtClean="0"/>
              <a:t>Main : </a:t>
            </a:r>
            <a:r>
              <a:rPr lang="en-US" sz="1600" b="1" dirty="0" smtClean="0"/>
              <a:t>public </a:t>
            </a:r>
            <a:r>
              <a:rPr lang="en-US" sz="1600" dirty="0" err="1" smtClean="0"/>
              <a:t>CBase</a:t>
            </a:r>
            <a:r>
              <a:rPr lang="en-US" sz="1600" dirty="0" smtClean="0"/>
              <a:t>  Main {</a:t>
            </a:r>
          </a:p>
          <a:p>
            <a:pPr marL="0" indent="0">
              <a:buNone/>
            </a:pPr>
            <a:r>
              <a:rPr lang="en-US" sz="1600" b="1" dirty="0" smtClean="0"/>
              <a:t>public</a:t>
            </a:r>
            <a:r>
              <a:rPr lang="en-US" sz="1600" dirty="0"/>
              <a:t>: Main(</a:t>
            </a:r>
            <a:r>
              <a:rPr lang="en-US" sz="1600" dirty="0" err="1"/>
              <a:t>CkArgMsg</a:t>
            </a:r>
            <a:r>
              <a:rPr lang="en-US" sz="1600" dirty="0"/>
              <a:t>∗  m) {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</a:t>
            </a:r>
            <a:r>
              <a:rPr lang="en-US" sz="1600" dirty="0" err="1"/>
              <a:t>atoi</a:t>
            </a:r>
            <a:r>
              <a:rPr lang="en-US" sz="1600" dirty="0"/>
              <a:t>(m−&gt;</a:t>
            </a:r>
            <a:r>
              <a:rPr lang="en-US" sz="1600" dirty="0" err="1"/>
              <a:t>argv</a:t>
            </a:r>
            <a:r>
              <a:rPr lang="en-US" sz="1600" dirty="0"/>
              <a:t>[1]), </a:t>
            </a:r>
            <a:r>
              <a:rPr lang="en-US" sz="1600" b="1" dirty="0"/>
              <a:t>true</a:t>
            </a:r>
            <a:r>
              <a:rPr lang="en-US" sz="1600" dirty="0"/>
              <a:t>, </a:t>
            </a:r>
            <a:r>
              <a:rPr lang="en-US" sz="1600" dirty="0" err="1"/>
              <a:t>CProxy</a:t>
            </a:r>
            <a:r>
              <a:rPr lang="en-US" sz="1600" dirty="0"/>
              <a:t>  Fib());</a:t>
            </a:r>
          </a:p>
          <a:p>
            <a:pPr marL="0" indent="0">
              <a:buNone/>
            </a:pPr>
            <a:r>
              <a:rPr lang="en-US" sz="1600" dirty="0" smtClean="0"/>
              <a:t>    }</a:t>
            </a:r>
          </a:p>
          <a:p>
            <a:pPr marL="0" indent="0">
              <a:buNone/>
            </a:pPr>
            <a:r>
              <a:rPr lang="en-US" sz="1600" dirty="0" smtClean="0"/>
              <a:t>};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class </a:t>
            </a:r>
            <a:r>
              <a:rPr lang="en-US" sz="1600" dirty="0"/>
              <a:t>Fib : </a:t>
            </a:r>
            <a:r>
              <a:rPr lang="en-US" sz="1600" b="1" dirty="0"/>
              <a:t>public </a:t>
            </a:r>
            <a:r>
              <a:rPr lang="en-US" sz="1600" dirty="0" err="1"/>
              <a:t>CBase</a:t>
            </a:r>
            <a:r>
              <a:rPr lang="en-US" sz="1600" dirty="0"/>
              <a:t>  Fib {</a:t>
            </a:r>
          </a:p>
          <a:p>
            <a:pPr marL="0" indent="0">
              <a:buNone/>
            </a:pPr>
            <a:r>
              <a:rPr lang="en-US" sz="1600" b="1" dirty="0"/>
              <a:t>public</a:t>
            </a:r>
            <a:r>
              <a:rPr lang="en-US" sz="1600" dirty="0"/>
              <a:t>: </a:t>
            </a:r>
            <a:r>
              <a:rPr lang="en-US" sz="1600" dirty="0" err="1"/>
              <a:t>CProxy</a:t>
            </a:r>
            <a:r>
              <a:rPr lang="en-US" sz="1600" dirty="0"/>
              <a:t>  Fib parent; </a:t>
            </a:r>
            <a:r>
              <a:rPr lang="en-US" sz="1600" b="1" dirty="0" err="1"/>
              <a:t>bool</a:t>
            </a:r>
            <a:r>
              <a:rPr lang="en-US" sz="1600" b="1" dirty="0"/>
              <a:t> </a:t>
            </a:r>
            <a:r>
              <a:rPr lang="en-US" sz="1600" dirty="0" err="1"/>
              <a:t>isRoot</a:t>
            </a:r>
            <a:r>
              <a:rPr lang="en-US" sz="1600" dirty="0"/>
              <a:t>; 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/>
              <a:t>result, count</a:t>
            </a:r>
            <a:r>
              <a:rPr lang="en-US" sz="1600" dirty="0" smtClean="0"/>
              <a:t>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Fib</a:t>
            </a:r>
            <a:r>
              <a:rPr lang="en-US" sz="1600" dirty="0"/>
              <a:t>(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/>
              <a:t>n, </a:t>
            </a:r>
            <a:r>
              <a:rPr lang="en-US" sz="1600" b="1" dirty="0" err="1"/>
              <a:t>bool</a:t>
            </a:r>
            <a:r>
              <a:rPr lang="en-US" sz="1600" b="1" dirty="0"/>
              <a:t> </a:t>
            </a:r>
            <a:r>
              <a:rPr lang="en-US" sz="1600" dirty="0" err="1"/>
              <a:t>isRoot</a:t>
            </a:r>
            <a:r>
              <a:rPr lang="en-US" sz="1600" dirty="0"/>
              <a:t>  , </a:t>
            </a:r>
            <a:r>
              <a:rPr lang="en-US" sz="1600" dirty="0" err="1"/>
              <a:t>CProxy</a:t>
            </a:r>
            <a:r>
              <a:rPr lang="en-US" sz="1600" dirty="0"/>
              <a:t>  Fib parent  )</a:t>
            </a:r>
          </a:p>
          <a:p>
            <a:pPr marL="0" indent="0">
              <a:buNone/>
            </a:pPr>
            <a:r>
              <a:rPr lang="en-US" sz="1600" dirty="0" smtClean="0"/>
              <a:t>        : </a:t>
            </a:r>
            <a:r>
              <a:rPr lang="en-US" sz="1600" dirty="0"/>
              <a:t>parent(parent  ), </a:t>
            </a:r>
            <a:r>
              <a:rPr lang="en-US" sz="1600" dirty="0" err="1"/>
              <a:t>isRoot</a:t>
            </a:r>
            <a:r>
              <a:rPr lang="en-US" sz="1600" dirty="0"/>
              <a:t>(</a:t>
            </a:r>
            <a:r>
              <a:rPr lang="en-US" sz="1600" dirty="0" err="1"/>
              <a:t>isRoot</a:t>
            </a:r>
            <a:r>
              <a:rPr lang="en-US" sz="1600" dirty="0"/>
              <a:t>  ), result(0), count(2) {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if </a:t>
            </a:r>
            <a:r>
              <a:rPr lang="en-US" sz="1600" dirty="0"/>
              <a:t>(n &lt; 2) respond(n);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else </a:t>
            </a:r>
            <a:r>
              <a:rPr lang="en-US" sz="1600" dirty="0"/>
              <a:t>{</a:t>
            </a:r>
          </a:p>
          <a:p>
            <a:pPr marL="0" indent="0">
              <a:buNone/>
            </a:pPr>
            <a:r>
              <a:rPr lang="en-US" sz="1600" dirty="0" smtClean="0"/>
              <a:t>    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(n − 1, </a:t>
            </a:r>
            <a:r>
              <a:rPr lang="en-US" sz="1600" b="1" dirty="0"/>
              <a:t>false</a:t>
            </a:r>
            <a:r>
              <a:rPr lang="en-US" sz="1600" dirty="0"/>
              <a:t>, </a:t>
            </a:r>
            <a:r>
              <a:rPr lang="en-US" sz="1600" dirty="0" err="1"/>
              <a:t>thisProxy</a:t>
            </a:r>
            <a:r>
              <a:rPr lang="en-US" sz="1600" dirty="0"/>
              <a:t>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(n − 2, </a:t>
            </a:r>
            <a:r>
              <a:rPr lang="en-US" sz="1600" b="1" dirty="0"/>
              <a:t>false</a:t>
            </a:r>
            <a:r>
              <a:rPr lang="en-US" sz="1600" dirty="0"/>
              <a:t>, </a:t>
            </a:r>
            <a:r>
              <a:rPr lang="en-US" sz="1600" dirty="0" err="1"/>
              <a:t>thisProxy</a:t>
            </a:r>
            <a:r>
              <a:rPr lang="en-US" sz="1600" dirty="0"/>
              <a:t>)</a:t>
            </a:r>
            <a:r>
              <a:rPr lang="en-US" sz="1600" dirty="0" smtClean="0"/>
              <a:t>;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}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}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</a:t>
            </a:r>
            <a:r>
              <a:rPr lang="en-US" sz="1600" b="1" dirty="0" smtClean="0"/>
              <a:t>void </a:t>
            </a:r>
            <a:r>
              <a:rPr lang="en-US" sz="1600" dirty="0"/>
              <a:t>respond(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 err="1"/>
              <a:t>val</a:t>
            </a:r>
            <a:r>
              <a:rPr lang="en-US" sz="1600" dirty="0"/>
              <a:t>) {</a:t>
            </a:r>
          </a:p>
          <a:p>
            <a:pPr marL="0" indent="0">
              <a:buNone/>
            </a:pPr>
            <a:r>
              <a:rPr lang="en-US" sz="1600" dirty="0" smtClean="0"/>
              <a:t>        result </a:t>
            </a:r>
            <a:r>
              <a:rPr lang="en-US" sz="1600" dirty="0"/>
              <a:t>+= </a:t>
            </a:r>
            <a:r>
              <a:rPr lang="en-US" sz="1600" dirty="0" err="1"/>
              <a:t>val</a:t>
            </a:r>
            <a:r>
              <a:rPr lang="en-US" sz="1600" dirty="0"/>
              <a:t>;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if </a:t>
            </a:r>
            <a:r>
              <a:rPr lang="en-US" sz="1600" dirty="0"/>
              <a:t>(−−count == 0 || n &lt; 2) {</a:t>
            </a:r>
          </a:p>
          <a:p>
            <a:pPr marL="0" indent="0">
              <a:buNone/>
            </a:pPr>
            <a:r>
              <a:rPr lang="en-US" sz="1600" dirty="0" smtClean="0"/>
              <a:t>            </a:t>
            </a:r>
            <a:r>
              <a:rPr lang="en-US" sz="1600" b="1" dirty="0" smtClean="0"/>
              <a:t>if </a:t>
            </a:r>
            <a:r>
              <a:rPr lang="en-US" sz="1600" dirty="0"/>
              <a:t>(</a:t>
            </a:r>
            <a:r>
              <a:rPr lang="en-US" sz="1600" dirty="0" err="1"/>
              <a:t>isRoot</a:t>
            </a:r>
            <a:r>
              <a:rPr lang="en-US" sz="1600" dirty="0"/>
              <a:t>) {</a:t>
            </a:r>
          </a:p>
          <a:p>
            <a:pPr marL="0" indent="0">
              <a:buNone/>
            </a:pPr>
            <a:r>
              <a:rPr lang="en-US" sz="1600" dirty="0" smtClean="0"/>
              <a:t>                </a:t>
            </a:r>
            <a:r>
              <a:rPr lang="en-US" sz="1600" dirty="0" err="1" smtClean="0"/>
              <a:t>CkPrintf</a:t>
            </a:r>
            <a:r>
              <a:rPr lang="en-US" sz="1600" dirty="0"/>
              <a:t>(”Fibonacci number is: %d\n”, result);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    </a:t>
            </a:r>
            <a:r>
              <a:rPr lang="en-US" sz="1600" dirty="0" err="1" smtClean="0"/>
              <a:t>CkExit</a:t>
            </a:r>
            <a:r>
              <a:rPr lang="en-US" sz="1600" dirty="0"/>
              <a:t>();</a:t>
            </a:r>
          </a:p>
          <a:p>
            <a:pPr marL="0" indent="0">
              <a:buNone/>
            </a:pPr>
            <a:r>
              <a:rPr lang="en-US" sz="1600" dirty="0" smtClean="0"/>
              <a:t>            } </a:t>
            </a:r>
            <a:r>
              <a:rPr lang="en-US" sz="1600" b="1" dirty="0"/>
              <a:t>else </a:t>
            </a:r>
            <a:endParaRPr lang="en-US" sz="1600" b="1" dirty="0" smtClean="0"/>
          </a:p>
          <a:p>
            <a:pPr marL="0" indent="0">
              <a:buNone/>
            </a:pPr>
            <a:r>
              <a:rPr lang="en-US" sz="1600" b="1" dirty="0"/>
              <a:t> </a:t>
            </a:r>
            <a:r>
              <a:rPr lang="en-US" sz="1600" b="1" dirty="0" smtClean="0"/>
              <a:t>               </a:t>
            </a:r>
            <a:r>
              <a:rPr lang="en-US" sz="1600" dirty="0" smtClean="0"/>
              <a:t>{ </a:t>
            </a:r>
            <a:r>
              <a:rPr lang="en-US" sz="1600" dirty="0" err="1"/>
              <a:t>parent.respond</a:t>
            </a:r>
            <a:r>
              <a:rPr lang="en-US" sz="1600" dirty="0"/>
              <a:t>(result);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    </a:t>
            </a:r>
            <a:r>
              <a:rPr lang="en-US" sz="1600" b="1" dirty="0" smtClean="0"/>
              <a:t>delete </a:t>
            </a:r>
            <a:r>
              <a:rPr lang="en-US" sz="1600" b="1" dirty="0"/>
              <a:t>this</a:t>
            </a:r>
            <a:r>
              <a:rPr lang="en-US" sz="1600" dirty="0"/>
              <a:t>;</a:t>
            </a:r>
          </a:p>
          <a:p>
            <a:pPr marL="0" indent="0">
              <a:buNone/>
            </a:pPr>
            <a:r>
              <a:rPr lang="en-US" sz="1600" dirty="0" smtClean="0"/>
              <a:t>            }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}</a:t>
            </a:r>
          </a:p>
          <a:p>
            <a:pPr marL="0" indent="0">
              <a:buNone/>
            </a:pPr>
            <a:r>
              <a:rPr lang="en-US" sz="1600" dirty="0" smtClean="0"/>
              <a:t>    }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};</a:t>
            </a: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2F6FF-9D51-9B4A-8670-1F26E9F25641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Consider Fibonacci </a:t>
            </a:r>
            <a:r>
              <a:rPr lang="en-US" dirty="0" err="1" smtClean="0"/>
              <a:t>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 marR="1764030">
              <a:spcBef>
                <a:spcPts val="0"/>
              </a:spcBef>
            </a:pPr>
            <a:r>
              <a:rPr lang="en-US" sz="2800" spc="20" dirty="0">
                <a:latin typeface="Times New Roman"/>
                <a:cs typeface="Times New Roman"/>
              </a:rPr>
              <a:t>The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10" dirty="0">
                <a:latin typeface="Times New Roman"/>
                <a:cs typeface="Times New Roman"/>
              </a:rPr>
              <a:t>Fi</a:t>
            </a:r>
            <a:r>
              <a:rPr lang="en-US" sz="2800" spc="15" dirty="0">
                <a:latin typeface="Times New Roman"/>
                <a:cs typeface="Times New Roman"/>
              </a:rPr>
              <a:t>b</a:t>
            </a:r>
            <a:r>
              <a:rPr lang="en-US" sz="2800" spc="-5" dirty="0">
                <a:latin typeface="Times New Roman"/>
                <a:cs typeface="Times New Roman"/>
              </a:rPr>
              <a:t>onacci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15" dirty="0" err="1">
                <a:latin typeface="Times New Roman"/>
                <a:cs typeface="Times New Roman"/>
              </a:rPr>
              <a:t>ch</a:t>
            </a:r>
            <a:r>
              <a:rPr lang="en-US" sz="2800" spc="-20" dirty="0" err="1">
                <a:latin typeface="Times New Roman"/>
                <a:cs typeface="Times New Roman"/>
              </a:rPr>
              <a:t>a</a:t>
            </a:r>
            <a:r>
              <a:rPr lang="en-US" sz="2800" dirty="0" err="1">
                <a:latin typeface="Times New Roman"/>
                <a:cs typeface="Times New Roman"/>
              </a:rPr>
              <a:t>re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gets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created</a:t>
            </a:r>
            <a:r>
              <a:rPr lang="en-US" sz="2800" spc="10" dirty="0">
                <a:latin typeface="Times New Roman"/>
                <a:cs typeface="Times New Roman"/>
              </a:rPr>
              <a:t> </a:t>
            </a:r>
            <a:endParaRPr lang="en-US" sz="2800" spc="10" dirty="0" smtClean="0">
              <a:latin typeface="Times New Roman"/>
              <a:cs typeface="Times New Roman"/>
            </a:endParaRPr>
          </a:p>
          <a:p>
            <a:pPr marL="12700" marR="1764030">
              <a:spcBef>
                <a:spcPts val="0"/>
              </a:spcBef>
            </a:pPr>
            <a:r>
              <a:rPr lang="en-US" sz="2800" spc="-55" dirty="0" smtClean="0">
                <a:latin typeface="Times New Roman"/>
                <a:cs typeface="Times New Roman"/>
              </a:rPr>
              <a:t>If</a:t>
            </a:r>
            <a:r>
              <a:rPr lang="en-US" sz="2800" spc="85" dirty="0" smtClean="0">
                <a:latin typeface="Times New Roman"/>
                <a:cs typeface="Times New Roman"/>
              </a:rPr>
              <a:t> </a:t>
            </a:r>
            <a:r>
              <a:rPr lang="en-US" sz="2800" spc="10" dirty="0">
                <a:latin typeface="Times New Roman"/>
                <a:cs typeface="Times New Roman"/>
              </a:rPr>
              <a:t>its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25" dirty="0">
                <a:latin typeface="Times New Roman"/>
                <a:cs typeface="Times New Roman"/>
              </a:rPr>
              <a:t>not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30" dirty="0">
                <a:latin typeface="Times New Roman"/>
                <a:cs typeface="Times New Roman"/>
              </a:rPr>
              <a:t>a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-5" dirty="0">
                <a:latin typeface="Times New Roman"/>
                <a:cs typeface="Times New Roman"/>
              </a:rPr>
              <a:t>leaf,</a:t>
            </a:r>
            <a:endParaRPr lang="en-US" sz="2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10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fires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0" dirty="0">
                <a:latin typeface="Times New Roman"/>
                <a:cs typeface="Times New Roman"/>
              </a:rPr>
              <a:t>t</a:t>
            </a:r>
            <a:r>
              <a:rPr lang="en-US" sz="2000" spc="-75" dirty="0">
                <a:latin typeface="Times New Roman"/>
                <a:cs typeface="Times New Roman"/>
              </a:rPr>
              <a:t>w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 err="1">
                <a:latin typeface="Times New Roman"/>
                <a:cs typeface="Times New Roman"/>
              </a:rPr>
              <a:t>ch</a:t>
            </a:r>
            <a:r>
              <a:rPr lang="en-US" sz="2000" spc="-20" dirty="0" err="1">
                <a:latin typeface="Times New Roman"/>
                <a:cs typeface="Times New Roman"/>
              </a:rPr>
              <a:t>a</a:t>
            </a:r>
            <a:r>
              <a:rPr lang="en-US" sz="2000" spc="-5" dirty="0" err="1">
                <a:latin typeface="Times New Roman"/>
                <a:cs typeface="Times New Roman"/>
              </a:rPr>
              <a:t>res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5" dirty="0">
                <a:latin typeface="Times New Roman"/>
                <a:cs typeface="Times New Roman"/>
              </a:rPr>
              <a:t>When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5" dirty="0">
                <a:latin typeface="Times New Roman"/>
                <a:cs typeface="Times New Roman"/>
              </a:rPr>
              <a:t>oth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children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results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(</a:t>
            </a:r>
            <a:r>
              <a:rPr lang="en-US" sz="2000" spc="10" dirty="0">
                <a:latin typeface="Times New Roman"/>
                <a:cs typeface="Times New Roman"/>
              </a:rPr>
              <a:t>b</a:t>
            </a:r>
            <a:r>
              <a:rPr lang="en-US" sz="2000" spc="-45" dirty="0">
                <a:latin typeface="Times New Roman"/>
                <a:cs typeface="Times New Roman"/>
              </a:rPr>
              <a:t>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calling  </a:t>
            </a:r>
            <a:r>
              <a:rPr lang="en-US" sz="2000" spc="-114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respond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):</a:t>
            </a:r>
            <a:endParaRPr lang="en-US" sz="2000" dirty="0">
              <a:latin typeface="Times New Roman"/>
              <a:cs typeface="Times New Roman"/>
            </a:endParaRPr>
          </a:p>
          <a:p>
            <a:pPr marL="895350" lvl="1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800" spc="1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can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compute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result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and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send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up,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5" dirty="0">
                <a:latin typeface="Times New Roman"/>
                <a:cs typeface="Times New Roman"/>
              </a:rPr>
              <a:t>o</a:t>
            </a:r>
            <a:r>
              <a:rPr lang="en-US" sz="1800" spc="1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p</a:t>
            </a:r>
            <a:r>
              <a:rPr lang="en-US" sz="1800" spc="20" dirty="0">
                <a:latin typeface="Times New Roman"/>
                <a:cs typeface="Times New Roman"/>
              </a:rPr>
              <a:t>rint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it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25" dirty="0">
                <a:latin typeface="Times New Roman"/>
                <a:cs typeface="Times New Roman"/>
              </a:rPr>
              <a:t>But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our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this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logic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hidden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flags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and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counters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r>
              <a:rPr lang="en-US" sz="2000" i="1" spc="-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r>
              <a:rPr lang="en-US" sz="2000" i="1" spc="-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endParaRPr lang="en-US" sz="2000" dirty="0">
              <a:latin typeface="Times New Roman"/>
              <a:cs typeface="Times New Roman"/>
            </a:endParaRPr>
          </a:p>
          <a:p>
            <a:pPr marL="895350" lvl="1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800" spc="15" dirty="0">
                <a:latin typeface="Times New Roman"/>
                <a:cs typeface="Times New Roman"/>
              </a:rPr>
              <a:t>This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simple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f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1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t</a:t>
            </a:r>
            <a:r>
              <a:rPr lang="en-US" sz="1800" spc="20" dirty="0">
                <a:latin typeface="Times New Roman"/>
                <a:cs typeface="Times New Roman"/>
              </a:rPr>
              <a:t>h</a:t>
            </a:r>
            <a:r>
              <a:rPr lang="en-US" sz="1800" spc="-15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simple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ex</a:t>
            </a:r>
            <a:r>
              <a:rPr lang="en-US" sz="1800" spc="30" dirty="0">
                <a:latin typeface="Times New Roman"/>
                <a:cs typeface="Times New Roman"/>
              </a:rPr>
              <a:t>am</a:t>
            </a:r>
            <a:r>
              <a:rPr lang="en-US" sz="1800" spc="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le,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40" dirty="0">
                <a:latin typeface="Times New Roman"/>
                <a:cs typeface="Times New Roman"/>
              </a:rPr>
              <a:t>but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r>
              <a:rPr lang="en-US" sz="1800" i="1" spc="-75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r>
              <a:rPr lang="en-US" sz="1800" i="1" spc="-75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Lets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ok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5" dirty="0">
                <a:latin typeface="Times New Roman"/>
                <a:cs typeface="Times New Roman"/>
              </a:rPr>
              <a:t>at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h</a:t>
            </a:r>
            <a:r>
              <a:rPr lang="en-US" sz="2000" spc="-25" dirty="0">
                <a:latin typeface="Times New Roman"/>
                <a:cs typeface="Times New Roman"/>
              </a:rPr>
              <a:t>o</a:t>
            </a:r>
            <a:r>
              <a:rPr lang="en-US" sz="2000" spc="-45" dirty="0">
                <a:latin typeface="Times New Roman"/>
                <a:cs typeface="Times New Roman"/>
              </a:rPr>
              <a:t>w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this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75" dirty="0">
                <a:latin typeface="Times New Roman"/>
                <a:cs typeface="Times New Roman"/>
              </a:rPr>
              <a:t>w</a:t>
            </a:r>
            <a:r>
              <a:rPr lang="en-US" sz="2000" spc="-5" dirty="0">
                <a:latin typeface="Times New Roman"/>
                <a:cs typeface="Times New Roman"/>
              </a:rPr>
              <a:t>ould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ok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with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little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notational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10" dirty="0" smtClean="0">
                <a:latin typeface="Times New Roman"/>
                <a:cs typeface="Times New Roman"/>
              </a:rPr>
              <a:t>s</a:t>
            </a:r>
            <a:r>
              <a:rPr lang="en-US" sz="2000" spc="5" dirty="0" smtClean="0">
                <a:latin typeface="Times New Roman"/>
                <a:cs typeface="Times New Roman"/>
              </a:rPr>
              <a:t>u</a:t>
            </a:r>
            <a:r>
              <a:rPr lang="en-US" sz="2000" spc="10" dirty="0" smtClean="0">
                <a:latin typeface="Times New Roman"/>
                <a:cs typeface="Times New Roman"/>
              </a:rPr>
              <a:t>p</a:t>
            </a:r>
            <a:r>
              <a:rPr lang="en-US" sz="2000" spc="35" dirty="0" smtClean="0">
                <a:latin typeface="Times New Roman"/>
                <a:cs typeface="Times New Roman"/>
              </a:rPr>
              <a:t>p</a:t>
            </a:r>
            <a:r>
              <a:rPr lang="en-US" sz="2000" spc="-35" dirty="0" smtClean="0">
                <a:latin typeface="Times New Roman"/>
                <a:cs typeface="Times New Roman"/>
              </a:rPr>
              <a:t>o</a:t>
            </a:r>
            <a:r>
              <a:rPr lang="en-US" sz="2000" spc="40" dirty="0" smtClean="0">
                <a:latin typeface="Times New Roman"/>
                <a:cs typeface="Times New Roman"/>
              </a:rPr>
              <a:t>rt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6D200-CB40-C24C-B17E-60D92F636ED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9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Structured Dagger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41287"/>
            <a:ext cx="8229600" cy="1248846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sz="2800" spc="20" dirty="0">
                <a:latin typeface="Times New Roman"/>
                <a:cs typeface="Times New Roman"/>
              </a:rPr>
              <a:t>The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spc="-95" dirty="0">
                <a:latin typeface="Lucida Console"/>
                <a:cs typeface="Lucida Console"/>
              </a:rPr>
              <a:t>when</a:t>
            </a:r>
            <a:r>
              <a:rPr lang="en-US" sz="2800" spc="-95" dirty="0">
                <a:latin typeface="Courier"/>
                <a:cs typeface="Courier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construct</a:t>
            </a:r>
            <a:endParaRPr lang="en-US" sz="28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z="2000" spc="-5" dirty="0">
                <a:latin typeface="Times New Roman"/>
                <a:cs typeface="Times New Roman"/>
              </a:rPr>
              <a:t>Decl</a:t>
            </a:r>
            <a:r>
              <a:rPr lang="en-US" sz="2000" spc="-35" dirty="0">
                <a:latin typeface="Times New Roman"/>
                <a:cs typeface="Times New Roman"/>
              </a:rPr>
              <a:t>a</a:t>
            </a:r>
            <a:r>
              <a:rPr lang="en-US" sz="2000" dirty="0">
                <a:latin typeface="Times New Roman"/>
                <a:cs typeface="Times New Roman"/>
              </a:rPr>
              <a:t>re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actions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-10" dirty="0">
                <a:latin typeface="Times New Roman"/>
                <a:cs typeface="Times New Roman"/>
              </a:rPr>
              <a:t>erf</a:t>
            </a:r>
            <a:r>
              <a:rPr lang="en-US" sz="2000" spc="-4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rm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when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message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rec</a:t>
            </a:r>
            <a:r>
              <a:rPr lang="en-US" sz="2000" spc="-20" dirty="0">
                <a:latin typeface="Times New Roman"/>
                <a:cs typeface="Times New Roman"/>
              </a:rPr>
              <a:t>eived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lnSpc>
                <a:spcPts val="1195"/>
              </a:lnSpc>
              <a:buFont typeface="Wingdings" charset="2"/>
              <a:buChar char="Ø"/>
            </a:pPr>
            <a:r>
              <a:rPr lang="en-US" sz="2000" spc="-25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sequence,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acts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5" dirty="0">
                <a:latin typeface="Times New Roman"/>
                <a:cs typeface="Times New Roman"/>
              </a:rPr>
              <a:t>li</a:t>
            </a:r>
            <a:r>
              <a:rPr lang="en-US" sz="2000" spc="-70" dirty="0">
                <a:latin typeface="Times New Roman"/>
                <a:cs typeface="Times New Roman"/>
              </a:rPr>
              <a:t>k</a:t>
            </a:r>
            <a:r>
              <a:rPr lang="en-US" sz="2000" spc="-5" dirty="0">
                <a:latin typeface="Times New Roman"/>
                <a:cs typeface="Times New Roman"/>
              </a:rPr>
              <a:t>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bl</a:t>
            </a:r>
            <a:r>
              <a:rPr lang="en-US" sz="2000" spc="10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cking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receive</a:t>
            </a:r>
            <a:endParaRPr lang="en-US" sz="2000" dirty="0">
              <a:latin typeface="Times New Roman"/>
              <a:cs typeface="Times New Roman"/>
            </a:endParaRPr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D7CF8-B7D1-1643-8DF7-97B38AFFEB1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232791"/>
            <a:ext cx="8229600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entry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b="1" dirty="0" smtClean="0">
                <a:latin typeface="Times New Roman"/>
                <a:cs typeface="Times New Roman"/>
              </a:rPr>
              <a:t>void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5" dirty="0" err="1" smtClean="0">
                <a:latin typeface="Times New Roman"/>
                <a:cs typeface="Times New Roman"/>
              </a:rPr>
              <a:t>someMeth</a:t>
            </a:r>
            <a:r>
              <a:rPr lang="en-US" spc="35" dirty="0" err="1" smtClean="0">
                <a:latin typeface="Times New Roman"/>
                <a:cs typeface="Times New Roman"/>
              </a:rPr>
              <a:t>od</a:t>
            </a:r>
            <a:r>
              <a:rPr lang="en-US" spc="35" dirty="0" smtClean="0">
                <a:latin typeface="Times New Roman"/>
                <a:cs typeface="Times New Roman"/>
              </a:rPr>
              <a:t>()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 algn="ctr">
              <a:spcBef>
                <a:spcPts val="35"/>
              </a:spcBef>
              <a:buFont typeface="Arial" pitchFamily="34" charset="0"/>
              <a:buNone/>
            </a:pPr>
            <a:r>
              <a:rPr lang="en-US" b="1" spc="15" dirty="0" smtClean="0">
                <a:latin typeface="Times New Roman"/>
                <a:cs typeface="Times New Roman"/>
              </a:rPr>
              <a:t>when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entryMeth</a:t>
            </a:r>
            <a:r>
              <a:rPr lang="en-US" spc="40" dirty="0" smtClean="0">
                <a:latin typeface="Times New Roman"/>
                <a:cs typeface="Times New Roman"/>
              </a:rPr>
              <a:t>o</a:t>
            </a:r>
            <a:r>
              <a:rPr lang="en-US" spc="20" dirty="0" smtClean="0">
                <a:latin typeface="Times New Roman"/>
                <a:cs typeface="Times New Roman"/>
              </a:rPr>
              <a:t>d1(p</a:t>
            </a:r>
            <a:r>
              <a:rPr lang="en-US" spc="-15" dirty="0" smtClean="0">
                <a:latin typeface="Times New Roman"/>
                <a:cs typeface="Times New Roman"/>
              </a:rPr>
              <a:t>a</a:t>
            </a:r>
            <a:r>
              <a:rPr lang="en-US" spc="15" dirty="0" smtClean="0">
                <a:latin typeface="Times New Roman"/>
                <a:cs typeface="Times New Roman"/>
              </a:rPr>
              <a:t>rameters)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-300" dirty="0" smtClean="0">
                <a:latin typeface="Courier"/>
                <a:cs typeface="Courier"/>
              </a:rPr>
              <a:t> </a:t>
            </a:r>
            <a:r>
              <a:rPr lang="en-US" i="1" spc="-15" dirty="0" smtClean="0">
                <a:latin typeface="Times New Roman"/>
                <a:cs typeface="Times New Roman"/>
              </a:rPr>
              <a:t>bl</a:t>
            </a:r>
            <a:r>
              <a:rPr lang="en-US" i="1" spc="10" dirty="0" smtClean="0">
                <a:latin typeface="Times New Roman"/>
                <a:cs typeface="Times New Roman"/>
              </a:rPr>
              <a:t>ock2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}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 algn="ctr">
              <a:spcBef>
                <a:spcPts val="35"/>
              </a:spcBef>
              <a:buFont typeface="Arial" pitchFamily="34" charset="0"/>
              <a:buNone/>
            </a:pPr>
            <a:r>
              <a:rPr lang="en-US" b="1" spc="15" dirty="0" smtClean="0">
                <a:latin typeface="Times New Roman"/>
                <a:cs typeface="Times New Roman"/>
              </a:rPr>
              <a:t>when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entryMeth</a:t>
            </a:r>
            <a:r>
              <a:rPr lang="en-US" spc="40" dirty="0" smtClean="0">
                <a:latin typeface="Times New Roman"/>
                <a:cs typeface="Times New Roman"/>
              </a:rPr>
              <a:t>o</a:t>
            </a:r>
            <a:r>
              <a:rPr lang="en-US" spc="20" dirty="0" smtClean="0">
                <a:latin typeface="Times New Roman"/>
                <a:cs typeface="Times New Roman"/>
              </a:rPr>
              <a:t>d2(p</a:t>
            </a:r>
            <a:r>
              <a:rPr lang="en-US" spc="-15" dirty="0" smtClean="0">
                <a:latin typeface="Times New Roman"/>
                <a:cs typeface="Times New Roman"/>
              </a:rPr>
              <a:t>a</a:t>
            </a:r>
            <a:r>
              <a:rPr lang="en-US" spc="15" dirty="0" smtClean="0">
                <a:latin typeface="Times New Roman"/>
                <a:cs typeface="Times New Roman"/>
              </a:rPr>
              <a:t>rameters)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-300" dirty="0" smtClean="0">
                <a:latin typeface="Courier"/>
                <a:cs typeface="Courier"/>
              </a:rPr>
              <a:t> </a:t>
            </a:r>
            <a:r>
              <a:rPr lang="en-US" i="1" spc="-15" dirty="0" smtClean="0">
                <a:latin typeface="Times New Roman"/>
                <a:cs typeface="Times New Roman"/>
              </a:rPr>
              <a:t>bl</a:t>
            </a:r>
            <a:r>
              <a:rPr lang="en-US" i="1" spc="10" dirty="0" smtClean="0">
                <a:latin typeface="Times New Roman"/>
                <a:cs typeface="Times New Roman"/>
              </a:rPr>
              <a:t>ock3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}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>
              <a:spcBef>
                <a:spcPts val="35"/>
              </a:spcBef>
              <a:buFont typeface="Arial" pitchFamily="34" charset="0"/>
              <a:buNone/>
            </a:pPr>
            <a:r>
              <a:rPr lang="en-US" spc="105" dirty="0" smtClean="0">
                <a:latin typeface="Times New Roman"/>
                <a:cs typeface="Times New Roman"/>
              </a:rPr>
              <a:t>}</a:t>
            </a:r>
            <a:r>
              <a:rPr lang="en-US" spc="-5" dirty="0" smtClean="0">
                <a:latin typeface="Times New Roman"/>
                <a:cs typeface="Times New Roman"/>
              </a:rPr>
              <a:t>;</a:t>
            </a:r>
            <a:endParaRPr lang="en-US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713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Structured Dagger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serial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156857"/>
          </a:xfrm>
        </p:spPr>
        <p:txBody>
          <a:bodyPr>
            <a:normAutofit/>
          </a:bodyPr>
          <a:lstStyle/>
          <a:p>
            <a:pPr marL="12700">
              <a:spcBef>
                <a:spcPts val="0"/>
              </a:spcBef>
            </a:pPr>
            <a:r>
              <a:rPr lang="en-US" sz="2800" spc="20" dirty="0">
                <a:latin typeface="Times New Roman"/>
                <a:cs typeface="Times New Roman"/>
              </a:rPr>
              <a:t>The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spc="-95" dirty="0" smtClean="0">
                <a:latin typeface="Lucida Console"/>
                <a:cs typeface="Lucida Console"/>
              </a:rPr>
              <a:t>serial</a:t>
            </a:r>
            <a:r>
              <a:rPr lang="en-US" sz="2800" i="1" spc="-95" dirty="0" smtClean="0">
                <a:latin typeface="Courier"/>
                <a:cs typeface="Courier"/>
              </a:rPr>
              <a:t> </a:t>
            </a:r>
            <a:r>
              <a:rPr lang="en-US" sz="2800" spc="15" dirty="0" smtClean="0">
                <a:latin typeface="Times New Roman"/>
                <a:cs typeface="Times New Roman"/>
              </a:rPr>
              <a:t>construct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5" dirty="0" smtClean="0">
                <a:latin typeface="Times New Roman"/>
                <a:cs typeface="Times New Roman"/>
              </a:rPr>
              <a:t>A </a:t>
            </a:r>
            <a:r>
              <a:rPr lang="en-US" sz="2000" spc="-5" dirty="0" err="1" smtClean="0">
                <a:latin typeface="Times New Roman"/>
                <a:cs typeface="Times New Roman"/>
              </a:rPr>
              <a:t>sequencial</a:t>
            </a:r>
            <a:r>
              <a:rPr lang="en-US" sz="2000" spc="-5" dirty="0" smtClean="0">
                <a:latin typeface="Times New Roman"/>
                <a:cs typeface="Times New Roman"/>
              </a:rPr>
              <a:t> block of C++ code in the .ci file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The keyword </a:t>
            </a:r>
            <a:r>
              <a:rPr lang="en-US" sz="2000" spc="-25" dirty="0" smtClean="0">
                <a:latin typeface="Lucida Console"/>
                <a:cs typeface="Lucida Console"/>
              </a:rPr>
              <a:t>serial</a:t>
            </a:r>
            <a:r>
              <a:rPr lang="en-US" sz="2000" spc="-25" dirty="0" smtClean="0">
                <a:latin typeface="Times New Roman"/>
                <a:cs typeface="Times New Roman"/>
              </a:rPr>
              <a:t> means that the code block will be executed without interruption/preemption, like an entry method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Syntax </a:t>
            </a:r>
            <a:r>
              <a:rPr lang="en-US" sz="2000" spc="-25" dirty="0" smtClean="0">
                <a:latin typeface="Lucida Console"/>
                <a:cs typeface="Lucida Console"/>
              </a:rPr>
              <a:t>serial &lt;</a:t>
            </a:r>
            <a:r>
              <a:rPr lang="en-US" sz="2000" spc="-25" dirty="0" err="1" smtClean="0">
                <a:latin typeface="Lucida Console"/>
                <a:cs typeface="Lucida Console"/>
              </a:rPr>
              <a:t>optionalString</a:t>
            </a:r>
            <a:r>
              <a:rPr lang="en-US" sz="2000" spc="-25" dirty="0" smtClean="0">
                <a:latin typeface="Lucida Console"/>
                <a:cs typeface="Lucida Console"/>
              </a:rPr>
              <a:t>&gt; { /* C++ code */ }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The </a:t>
            </a:r>
            <a:r>
              <a:rPr lang="en-US" sz="2000" spc="-25" dirty="0" smtClean="0">
                <a:latin typeface="Lucida Console"/>
                <a:cs typeface="Lucida Console"/>
              </a:rPr>
              <a:t>&lt;</a:t>
            </a:r>
            <a:r>
              <a:rPr lang="en-US" sz="2000" spc="-25" dirty="0" err="1" smtClean="0">
                <a:latin typeface="Lucida Console"/>
                <a:cs typeface="Lucida Console"/>
              </a:rPr>
              <a:t>optionalString</a:t>
            </a:r>
            <a:r>
              <a:rPr lang="en-US" sz="2000" spc="-25" dirty="0" smtClean="0">
                <a:latin typeface="Lucida Console"/>
                <a:cs typeface="Lucida Console"/>
              </a:rPr>
              <a:t>&gt; </a:t>
            </a:r>
            <a:r>
              <a:rPr lang="en-US" sz="2000" spc="-25" dirty="0" smtClean="0">
                <a:latin typeface="Times New Roman"/>
                <a:cs typeface="Times New Roman"/>
              </a:rPr>
              <a:t>is used for identifying the </a:t>
            </a:r>
            <a:r>
              <a:rPr lang="en-US" sz="2000" spc="-25" dirty="0" smtClean="0">
                <a:latin typeface="Lucida Console"/>
                <a:cs typeface="Lucida Console"/>
              </a:rPr>
              <a:t>serial</a:t>
            </a:r>
            <a:r>
              <a:rPr lang="en-US" sz="2000" spc="-25" dirty="0" smtClean="0">
                <a:latin typeface="Times New Roman"/>
                <a:cs typeface="Times New Roman"/>
              </a:rPr>
              <a:t> for performance analysis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Serial blocks can access all members of the class they belong to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12700">
              <a:spcBef>
                <a:spcPts val="0"/>
              </a:spcBef>
            </a:pPr>
            <a:r>
              <a:rPr lang="en-US" sz="2800" spc="15" dirty="0" smtClean="0">
                <a:latin typeface="Times New Roman"/>
                <a:cs typeface="Times New Roman"/>
              </a:rPr>
              <a:t>Examples (.ci file):</a:t>
            </a:r>
            <a:endParaRPr lang="en-US" sz="2800" dirty="0" smtClean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B179-70B7-D24B-898D-EAC2D795AAF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109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660309"/>
            <a:ext cx="3845859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6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entry void </a:t>
            </a:r>
            <a:r>
              <a:rPr lang="en-US" spc="10" dirty="0">
                <a:latin typeface="Times New Roman"/>
                <a:cs typeface="Times New Roman"/>
              </a:rPr>
              <a:t>method1(parameters)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b="1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smtClean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thisProxy.invokeMethod</a:t>
            </a:r>
            <a:r>
              <a:rPr lang="en-US" spc="10" dirty="0">
                <a:latin typeface="Times New Roman"/>
                <a:cs typeface="Times New Roman"/>
              </a:rPr>
              <a:t>(10); </a:t>
            </a:r>
            <a:r>
              <a:rPr lang="en-US" spc="10" dirty="0" smtClean="0">
                <a:latin typeface="Times New Roman"/>
                <a:cs typeface="Times New Roman"/>
              </a:rPr>
              <a:t>  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callSomeFunction</a:t>
            </a:r>
            <a:r>
              <a:rPr lang="en-US" spc="10" dirty="0">
                <a:latin typeface="Times New Roman"/>
                <a:cs typeface="Times New Roman"/>
              </a:rPr>
              <a:t>();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};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40941" y="4660309"/>
            <a:ext cx="3845860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z="1800" b="1" spc="10" dirty="0">
                <a:latin typeface="Times New Roman"/>
                <a:cs typeface="Times New Roman"/>
              </a:rPr>
              <a:t>entry void </a:t>
            </a:r>
            <a:r>
              <a:rPr lang="en-US" sz="1800" spc="10" dirty="0">
                <a:latin typeface="Times New Roman"/>
                <a:cs typeface="Times New Roman"/>
              </a:rPr>
              <a:t>method2(parameters)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b="1" spc="10" dirty="0" smtClean="0">
                <a:latin typeface="Times New Roman"/>
                <a:cs typeface="Times New Roman"/>
              </a:rPr>
              <a:t>    serial </a:t>
            </a:r>
            <a:r>
              <a:rPr lang="en-US" sz="1800" spc="10" dirty="0">
                <a:latin typeface="Times New Roman"/>
                <a:cs typeface="Times New Roman"/>
              </a:rPr>
              <a:t>”</a:t>
            </a:r>
            <a:r>
              <a:rPr lang="en-US" sz="1800" spc="10" dirty="0" err="1">
                <a:latin typeface="Times New Roman"/>
                <a:cs typeface="Times New Roman"/>
              </a:rPr>
              <a:t>setValue</a:t>
            </a:r>
            <a:r>
              <a:rPr lang="en-US" sz="1800" spc="10" dirty="0">
                <a:latin typeface="Times New Roman"/>
                <a:cs typeface="Times New Roman"/>
              </a:rPr>
              <a:t>”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        value </a:t>
            </a:r>
            <a:r>
              <a:rPr lang="en-US" sz="1800" spc="10" dirty="0">
                <a:latin typeface="Times New Roman"/>
                <a:cs typeface="Times New Roman"/>
              </a:rPr>
              <a:t>= 10;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};</a:t>
            </a:r>
            <a:endParaRPr lang="en-US" sz="1800" spc="1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0484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Globally-Visible </a:t>
            </a:r>
            <a:r>
              <a:rPr lang="en-US" dirty="0" smtClean="0"/>
              <a:t>Methods: Entry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99127"/>
            <a:ext cx="8229600" cy="2279095"/>
          </a:xfrm>
        </p:spPr>
        <p:txBody>
          <a:bodyPr>
            <a:normAutofit/>
          </a:bodyPr>
          <a:lstStyle/>
          <a:p>
            <a:r>
              <a:rPr lang="en-US" dirty="0"/>
              <a:t>How can objects communicate across address spaces?</a:t>
            </a:r>
          </a:p>
          <a:p>
            <a:pPr lvl="1"/>
            <a:r>
              <a:rPr lang="en-US" dirty="0" smtClean="0"/>
              <a:t>Just </a:t>
            </a:r>
            <a:r>
              <a:rPr lang="en-US" dirty="0"/>
              <a:t>like a sequential object-oriented language, an object’s reference </a:t>
            </a:r>
            <a:r>
              <a:rPr lang="en-US" dirty="0" smtClean="0"/>
              <a:t>is used </a:t>
            </a:r>
            <a:r>
              <a:rPr lang="en-US" dirty="0"/>
              <a:t>to invoke a method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the parallel space, this is a handle that is location transparent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method invocation becomes an act of communication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678939"/>
            <a:ext cx="9144000" cy="2081768"/>
          </a:xfrm>
          <a:prstGeom prst="rect">
            <a:avLst/>
          </a:prstGeom>
          <a:solidFill>
            <a:srgbClr val="99CCFF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57200" y="1994352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241340" y="1994352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331752" y="1994352"/>
            <a:ext cx="569153" cy="552325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743579" y="1937409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455894" y="2953680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478023" y="2822839"/>
            <a:ext cx="569153" cy="552325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682825" y="3089700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8216470" y="2822839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833597" y="1217275"/>
            <a:ext cx="3542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Parallel Address Space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cxnSp>
        <p:nvCxnSpPr>
          <p:cNvPr id="5" name="Straight Arrow Connector 4"/>
          <p:cNvCxnSpPr>
            <a:stCxn id="8" idx="2"/>
          </p:cNvCxnSpPr>
          <p:nvPr/>
        </p:nvCxnSpPr>
        <p:spPr>
          <a:xfrm flipH="1">
            <a:off x="1026353" y="2270515"/>
            <a:ext cx="1214987" cy="215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5"/>
            <a:endCxn id="11" idx="1"/>
          </p:cNvCxnSpPr>
          <p:nvPr/>
        </p:nvCxnSpPr>
        <p:spPr>
          <a:xfrm>
            <a:off x="943002" y="2465791"/>
            <a:ext cx="596243" cy="5687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6"/>
          </p:cNvCxnSpPr>
          <p:nvPr/>
        </p:nvCxnSpPr>
        <p:spPr>
          <a:xfrm flipV="1">
            <a:off x="2025047" y="2292083"/>
            <a:ext cx="2306705" cy="9377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2"/>
            <a:endCxn id="9" idx="6"/>
          </p:cNvCxnSpPr>
          <p:nvPr/>
        </p:nvCxnSpPr>
        <p:spPr>
          <a:xfrm flipH="1">
            <a:off x="4900905" y="2213572"/>
            <a:ext cx="1842674" cy="56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4" idx="1"/>
            <a:endCxn id="10" idx="5"/>
          </p:cNvCxnSpPr>
          <p:nvPr/>
        </p:nvCxnSpPr>
        <p:spPr>
          <a:xfrm flipH="1" flipV="1">
            <a:off x="7229381" y="2408848"/>
            <a:ext cx="1070440" cy="494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2" idx="5"/>
            <a:endCxn id="13" idx="2"/>
          </p:cNvCxnSpPr>
          <p:nvPr/>
        </p:nvCxnSpPr>
        <p:spPr>
          <a:xfrm>
            <a:off x="3963825" y="3294278"/>
            <a:ext cx="1719000" cy="715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259092" y="1857648"/>
            <a:ext cx="732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F.m4()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59092" y="2408848"/>
            <a:ext cx="771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B.m2()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111777" y="2101238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E.m3()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16579" y="1825075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E.m1()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688754" y="2269262"/>
            <a:ext cx="782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G.m2()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368751" y="2903725"/>
            <a:ext cx="782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H.m2()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65FA7-76E5-5C42-96A4-1F7331433C8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429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Structured Dagger</a:t>
            </a:r>
            <a:br>
              <a:rPr lang="en-US" sz="3600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53669"/>
            <a:ext cx="8229600" cy="2238263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Sequence</a:t>
            </a:r>
          </a:p>
          <a:p>
            <a:pPr marL="323850" indent="-171450">
              <a:lnSpc>
                <a:spcPct val="100000"/>
              </a:lnSpc>
              <a:spcBef>
                <a:spcPts val="280"/>
              </a:spcBef>
              <a:buFont typeface="Wingdings" charset="2"/>
              <a:buChar char="Ø"/>
            </a:pPr>
            <a:r>
              <a:rPr lang="en-US" sz="2000" spc="-5" dirty="0">
                <a:latin typeface="Times New Roman"/>
                <a:cs typeface="Times New Roman"/>
              </a:rPr>
              <a:t>Sequentially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block1 */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00000"/>
              </a:lnSpc>
              <a:spcBef>
                <a:spcPts val="19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entryMethod1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30" dirty="0">
                <a:latin typeface="Times New Roman"/>
                <a:cs typeface="Times New Roman"/>
              </a:rPr>
              <a:t>ive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40" dirty="0">
                <a:latin typeface="Times New Roman"/>
                <a:cs typeface="Times New Roman"/>
              </a:rPr>
              <a:t>if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not,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control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back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 smtClean="0">
                <a:latin typeface="Times New Roman"/>
                <a:cs typeface="Times New Roman"/>
              </a:rPr>
              <a:t>to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spc="25" dirty="0" smtClean="0">
                <a:latin typeface="Times New Roman"/>
                <a:cs typeface="Times New Roman"/>
              </a:rPr>
              <a:t>the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Ch</a:t>
            </a:r>
            <a:r>
              <a:rPr lang="en-US" sz="2000" spc="-30" dirty="0">
                <a:latin typeface="Times New Roman"/>
                <a:cs typeface="Times New Roman"/>
              </a:rPr>
              <a:t>a</a:t>
            </a:r>
            <a:r>
              <a:rPr lang="en-US" sz="2000" spc="105" dirty="0">
                <a:latin typeface="Times New Roman"/>
                <a:cs typeface="Times New Roman"/>
              </a:rPr>
              <a:t>rm++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scheduler,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otherwise,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block2 */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00000"/>
              </a:lnSpc>
              <a:spcBef>
                <a:spcPts val="19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entryMethod2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30" dirty="0">
                <a:latin typeface="Times New Roman"/>
                <a:cs typeface="Times New Roman"/>
              </a:rPr>
              <a:t>ive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40" dirty="0">
                <a:latin typeface="Times New Roman"/>
                <a:cs typeface="Times New Roman"/>
              </a:rPr>
              <a:t>if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not,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control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back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 smtClean="0">
                <a:latin typeface="Times New Roman"/>
                <a:cs typeface="Times New Roman"/>
              </a:rPr>
              <a:t>to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spc="25" dirty="0" smtClean="0">
                <a:latin typeface="Times New Roman"/>
                <a:cs typeface="Times New Roman"/>
              </a:rPr>
              <a:t>the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Ch</a:t>
            </a:r>
            <a:r>
              <a:rPr lang="en-US" sz="2000" spc="-30" dirty="0">
                <a:latin typeface="Times New Roman"/>
                <a:cs typeface="Times New Roman"/>
              </a:rPr>
              <a:t>a</a:t>
            </a:r>
            <a:r>
              <a:rPr lang="en-US" sz="2000" spc="105" dirty="0">
                <a:latin typeface="Times New Roman"/>
                <a:cs typeface="Times New Roman"/>
              </a:rPr>
              <a:t>rm++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scheduler,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otherwise,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block3 */</a:t>
            </a:r>
            <a:endParaRPr lang="en-US" sz="2000" dirty="0">
              <a:latin typeface="Lucida Console"/>
              <a:cs typeface="Lucida Console"/>
            </a:endParaRPr>
          </a:p>
          <a:p>
            <a:endParaRPr lang="en-US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464239"/>
            <a:ext cx="8229600" cy="188943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entry void </a:t>
            </a:r>
            <a:r>
              <a:rPr lang="en-US" spc="10" dirty="0" err="1">
                <a:latin typeface="Times New Roman"/>
                <a:cs typeface="Times New Roman"/>
              </a:rPr>
              <a:t>someMethod</a:t>
            </a:r>
            <a:r>
              <a:rPr lang="en-US" spc="10" dirty="0">
                <a:latin typeface="Times New Roman"/>
                <a:cs typeface="Times New Roman"/>
              </a:rPr>
              <a:t>()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block1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entryMethod1(parameters) </a:t>
            </a:r>
            <a:r>
              <a:rPr lang="en-US" b="1" spc="10" dirty="0">
                <a:latin typeface="Times New Roman"/>
                <a:cs typeface="Times New Roman"/>
              </a:rPr>
              <a:t>serial</a:t>
            </a:r>
            <a:r>
              <a:rPr lang="en-US" spc="10" dirty="0">
                <a:latin typeface="Times New Roman"/>
                <a:cs typeface="Times New Roman"/>
              </a:rPr>
              <a:t> {</a:t>
            </a:r>
            <a:r>
              <a:rPr lang="en-US" i="1" spc="10" dirty="0">
                <a:latin typeface="Times New Roman"/>
                <a:cs typeface="Times New Roman"/>
              </a:rPr>
              <a:t> /∗ block2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entryMethod2(parameters) </a:t>
            </a:r>
            <a:r>
              <a:rPr lang="en-US" b="1" spc="10" dirty="0">
                <a:latin typeface="Times New Roman"/>
                <a:cs typeface="Times New Roman"/>
              </a:rPr>
              <a:t>serial</a:t>
            </a:r>
            <a:r>
              <a:rPr lang="en-US" spc="10" dirty="0">
                <a:latin typeface="Times New Roman"/>
                <a:cs typeface="Times New Roman"/>
              </a:rPr>
              <a:t> { </a:t>
            </a:r>
            <a:r>
              <a:rPr lang="en-US" i="1" spc="10" dirty="0">
                <a:latin typeface="Times New Roman"/>
                <a:cs typeface="Times New Roman"/>
              </a:rPr>
              <a:t>/∗ block3 ∗/ </a:t>
            </a:r>
            <a:r>
              <a:rPr lang="en-US" spc="10" dirty="0" smtClean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};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8133F-B97A-2E4B-B0BD-B9DEA03C944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8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66399"/>
            <a:ext cx="8229600" cy="639557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dirty="0">
                <a:latin typeface="Times New Roman"/>
                <a:cs typeface="Times New Roman"/>
              </a:rPr>
              <a:t>Which is almost the same as this: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62364"/>
            <a:ext cx="8229600" cy="82652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cs typeface="Times New Roman"/>
              </a:rPr>
              <a:t>when</a:t>
            </a:r>
            <a:r>
              <a:rPr lang="en-US" sz="2200" b="1" spc="80" dirty="0">
                <a:cs typeface="Times New Roman"/>
              </a:rPr>
              <a:t> </a:t>
            </a:r>
            <a:r>
              <a:rPr lang="en-US" sz="2200" dirty="0" err="1">
                <a:cs typeface="Times New Roman"/>
              </a:rPr>
              <a:t>myMeth</a:t>
            </a:r>
            <a:r>
              <a:rPr lang="en-US" sz="2200" spc="25" dirty="0" err="1">
                <a:cs typeface="Times New Roman"/>
              </a:rPr>
              <a:t>o</a:t>
            </a:r>
            <a:r>
              <a:rPr lang="en-US" sz="2200" dirty="0" err="1">
                <a:cs typeface="Times New Roman"/>
              </a:rPr>
              <a:t>d</a:t>
            </a:r>
            <a:r>
              <a:rPr lang="en-US" sz="2200" dirty="0">
                <a:cs typeface="Times New Roman"/>
              </a:rPr>
              <a:t>(</a:t>
            </a:r>
            <a:r>
              <a:rPr lang="en-US" sz="2200" b="1" dirty="0" err="1">
                <a:cs typeface="Times New Roman"/>
              </a:rPr>
              <a:t>int</a:t>
            </a:r>
            <a:r>
              <a:rPr lang="en-US" sz="2200" b="1" spc="80" dirty="0">
                <a:cs typeface="Times New Roman"/>
              </a:rPr>
              <a:t> </a:t>
            </a:r>
            <a:r>
              <a:rPr lang="en-US" sz="2200" dirty="0">
                <a:cs typeface="Times New Roman"/>
              </a:rPr>
              <a:t>p</a:t>
            </a:r>
            <a:r>
              <a:rPr lang="en-US" sz="2200" spc="-25" dirty="0">
                <a:cs typeface="Times New Roman"/>
              </a:rPr>
              <a:t>a</a:t>
            </a:r>
            <a:r>
              <a:rPr lang="en-US" sz="2200" dirty="0">
                <a:cs typeface="Times New Roman"/>
              </a:rPr>
              <a:t>ram1,</a:t>
            </a:r>
            <a:r>
              <a:rPr lang="en-US" sz="2200" spc="80" dirty="0">
                <a:cs typeface="Times New Roman"/>
              </a:rPr>
              <a:t> </a:t>
            </a:r>
            <a:r>
              <a:rPr lang="en-US" sz="2200" b="1" dirty="0" err="1">
                <a:cs typeface="Times New Roman"/>
              </a:rPr>
              <a:t>int</a:t>
            </a:r>
            <a:r>
              <a:rPr lang="en-US" sz="2200" b="1" spc="80" dirty="0">
                <a:cs typeface="Times New Roman"/>
              </a:rPr>
              <a:t> </a:t>
            </a:r>
            <a:r>
              <a:rPr lang="en-US" sz="2200" dirty="0">
                <a:cs typeface="Times New Roman"/>
              </a:rPr>
              <a:t>p</a:t>
            </a:r>
            <a:r>
              <a:rPr lang="en-US" sz="2200" spc="-25" dirty="0">
                <a:cs typeface="Times New Roman"/>
              </a:rPr>
              <a:t>a</a:t>
            </a:r>
            <a:r>
              <a:rPr lang="en-US" sz="2200" dirty="0">
                <a:cs typeface="Times New Roman"/>
              </a:rPr>
              <a:t>ra</a:t>
            </a:r>
            <a:r>
              <a:rPr lang="en-US" sz="2200" spc="-5" dirty="0">
                <a:cs typeface="Times New Roman"/>
              </a:rPr>
              <a:t>m</a:t>
            </a:r>
            <a:r>
              <a:rPr lang="en-US" sz="2200" dirty="0">
                <a:cs typeface="Times New Roman"/>
              </a:rPr>
              <a:t>2)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i="1" dirty="0" smtClean="0">
                <a:cs typeface="Times New Roman"/>
              </a:rPr>
              <a:t>    </a:t>
            </a:r>
            <a:r>
              <a:rPr lang="en-US" sz="2200" i="1" dirty="0" smtClean="0">
                <a:cs typeface="Courier"/>
              </a:rPr>
              <a:t>/</a:t>
            </a:r>
            <a:r>
              <a:rPr lang="en-US" sz="2200" i="1" dirty="0">
                <a:cs typeface="Courier"/>
              </a:rPr>
              <a:t>∗</a:t>
            </a:r>
            <a:r>
              <a:rPr lang="en-US" sz="2200" i="1" spc="-200" dirty="0">
                <a:cs typeface="Courier"/>
              </a:rPr>
              <a:t> </a:t>
            </a:r>
            <a:r>
              <a:rPr lang="en-US" sz="2200" i="1" dirty="0">
                <a:cs typeface="Courier"/>
              </a:rPr>
              <a:t>further</a:t>
            </a:r>
            <a:r>
              <a:rPr lang="en-US" sz="2200" i="1" spc="85" dirty="0">
                <a:cs typeface="Courier"/>
              </a:rPr>
              <a:t> </a:t>
            </a:r>
            <a:r>
              <a:rPr lang="en-US" sz="2200" i="1" dirty="0">
                <a:cs typeface="Courier"/>
              </a:rPr>
              <a:t>c</a:t>
            </a:r>
            <a:r>
              <a:rPr lang="en-US" sz="2200" i="1" spc="20" dirty="0">
                <a:cs typeface="Courier"/>
              </a:rPr>
              <a:t>o</a:t>
            </a:r>
            <a:r>
              <a:rPr lang="en-US" sz="2200" i="1" dirty="0">
                <a:cs typeface="Courier"/>
              </a:rPr>
              <a:t>de</a:t>
            </a:r>
            <a:r>
              <a:rPr lang="en-US" sz="2200" i="1" spc="80" dirty="0">
                <a:cs typeface="Courier"/>
              </a:rPr>
              <a:t> </a:t>
            </a:r>
            <a:r>
              <a:rPr lang="en-US" sz="2200" i="1" dirty="0">
                <a:cs typeface="Courier"/>
              </a:rPr>
              <a:t>∗/</a:t>
            </a:r>
            <a:endParaRPr lang="en-US" sz="2200" dirty="0">
              <a:cs typeface="Courier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2491245"/>
            <a:ext cx="8229600" cy="9177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latin typeface="Times New Roman"/>
                <a:cs typeface="Times New Roman"/>
              </a:rPr>
              <a:t>Execute </a:t>
            </a:r>
            <a:r>
              <a:rPr lang="en-US" dirty="0" smtClean="0">
                <a:latin typeface="Lucida Console"/>
                <a:cs typeface="Lucida Console"/>
              </a:rPr>
              <a:t>/*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further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err="1" smtClean="0">
                <a:latin typeface="Lucida Console"/>
                <a:cs typeface="Lucida Console"/>
              </a:rPr>
              <a:t>sdag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*/ </a:t>
            </a:r>
            <a:r>
              <a:rPr lang="en-US" dirty="0" smtClean="0">
                <a:latin typeface="Times New Roman"/>
                <a:cs typeface="Times New Roman"/>
              </a:rPr>
              <a:t>when </a:t>
            </a:r>
            <a:r>
              <a:rPr lang="en-US" dirty="0" smtClean="0">
                <a:latin typeface="Lucida Console"/>
                <a:cs typeface="Lucida Console"/>
              </a:rPr>
              <a:t>myMethod1</a:t>
            </a:r>
            <a:r>
              <a:rPr lang="en-US" i="1" dirty="0" smtClean="0">
                <a:latin typeface="Courier"/>
                <a:cs typeface="Courier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and</a:t>
            </a:r>
            <a:r>
              <a:rPr lang="en-US" i="1" dirty="0" smtClean="0">
                <a:latin typeface="Courier"/>
                <a:cs typeface="Courier"/>
              </a:rPr>
              <a:t> myMethod2 </a:t>
            </a:r>
            <a:r>
              <a:rPr lang="en-US" dirty="0" smtClean="0">
                <a:latin typeface="Times New Roman"/>
                <a:cs typeface="Times New Roman"/>
              </a:rPr>
              <a:t>arrive</a:t>
            </a:r>
            <a:endParaRPr lang="en-US" i="1" dirty="0" smtClean="0">
              <a:latin typeface="Courier"/>
              <a:cs typeface="Courier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3408947"/>
            <a:ext cx="8229600" cy="96307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latin typeface="Times New Roman"/>
                <a:cs typeface="Times New Roman"/>
              </a:rPr>
              <a:t>    when </a:t>
            </a:r>
            <a:r>
              <a:rPr lang="en-US" dirty="0">
                <a:latin typeface="Times New Roman"/>
                <a:cs typeface="Times New Roman"/>
              </a:rPr>
              <a:t>myMethod1(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param1, 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param2</a:t>
            </a:r>
            <a:r>
              <a:rPr lang="en-US" dirty="0" smtClean="0">
                <a:latin typeface="Times New Roman"/>
                <a:cs typeface="Times New Roman"/>
              </a:rPr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   </a:t>
            </a:r>
            <a:r>
              <a:rPr lang="en-US" dirty="0" smtClean="0">
                <a:latin typeface="Times New Roman"/>
                <a:cs typeface="Times New Roman"/>
              </a:rPr>
              <a:t>myMethod2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b="1" dirty="0" err="1">
                <a:latin typeface="Times New Roman"/>
                <a:cs typeface="Times New Roman"/>
              </a:rPr>
              <a:t>bool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param3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</a:t>
            </a:r>
            <a:r>
              <a:rPr lang="en-US" i="1" dirty="0" smtClean="0">
                <a:latin typeface="Times New Roman"/>
                <a:cs typeface="Times New Roman"/>
              </a:rPr>
              <a:t>/</a:t>
            </a:r>
            <a:r>
              <a:rPr lang="en-US" i="1" dirty="0">
                <a:latin typeface="Times New Roman"/>
                <a:cs typeface="Times New Roman"/>
              </a:rPr>
              <a:t>∗ further code ∗/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022807"/>
            <a:ext cx="8229600" cy="639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en-US" dirty="0" smtClean="0">
                <a:latin typeface="Times New Roman"/>
                <a:cs typeface="Times New Roman"/>
              </a:rPr>
              <a:t>Execute </a:t>
            </a:r>
            <a:r>
              <a:rPr lang="en-US" i="1" dirty="0" smtClean="0">
                <a:latin typeface="Lucida Console"/>
                <a:cs typeface="Lucida Console"/>
              </a:rPr>
              <a:t>/*</a:t>
            </a:r>
            <a:r>
              <a:rPr lang="en-US" i="1" spc="-90" dirty="0" smtClean="0">
                <a:latin typeface="Lucida Console"/>
                <a:cs typeface="Lucida Console"/>
              </a:rPr>
              <a:t> </a:t>
            </a:r>
            <a:r>
              <a:rPr lang="en-US" i="1" dirty="0" smtClean="0">
                <a:latin typeface="Lucida Console"/>
                <a:cs typeface="Lucida Console"/>
              </a:rPr>
              <a:t>further</a:t>
            </a:r>
            <a:r>
              <a:rPr lang="en-US" i="1" spc="-90" dirty="0" smtClean="0">
                <a:latin typeface="Lucida Console"/>
                <a:cs typeface="Lucida Console"/>
              </a:rPr>
              <a:t> </a:t>
            </a:r>
            <a:r>
              <a:rPr lang="en-US" i="1" dirty="0" err="1" smtClean="0">
                <a:latin typeface="Lucida Console"/>
                <a:cs typeface="Lucida Console"/>
              </a:rPr>
              <a:t>sdag</a:t>
            </a:r>
            <a:r>
              <a:rPr lang="en-US" i="1" spc="-90" dirty="0" smtClean="0">
                <a:latin typeface="Lucida Console"/>
                <a:cs typeface="Lucida Console"/>
              </a:rPr>
              <a:t> </a:t>
            </a:r>
            <a:r>
              <a:rPr lang="en-US" i="1" dirty="0" smtClean="0">
                <a:latin typeface="Lucida Console"/>
                <a:cs typeface="Lucida Console"/>
              </a:rPr>
              <a:t>*/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when </a:t>
            </a:r>
            <a:r>
              <a:rPr lang="en-US" dirty="0" err="1" smtClean="0">
                <a:latin typeface="Lucida Console"/>
                <a:cs typeface="Lucida Console"/>
              </a:rPr>
              <a:t>myMethod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arrives</a:t>
            </a:r>
            <a:endParaRPr lang="en-US" sz="1800" i="1" dirty="0" smtClean="0">
              <a:latin typeface="Courier"/>
              <a:cs typeface="Courier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5005956"/>
            <a:ext cx="8229600" cy="138639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</a:t>
            </a:r>
            <a:r>
              <a:rPr lang="en-US" b="1" dirty="0" smtClean="0">
                <a:latin typeface="Times New Roman"/>
                <a:cs typeface="Times New Roman"/>
              </a:rPr>
              <a:t>when </a:t>
            </a:r>
            <a:r>
              <a:rPr lang="en-US" dirty="0">
                <a:latin typeface="Times New Roman"/>
                <a:cs typeface="Times New Roman"/>
              </a:rPr>
              <a:t>myMethod1(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param1, 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param2)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</a:t>
            </a:r>
            <a:r>
              <a:rPr lang="en-US" b="1" dirty="0" smtClean="0">
                <a:latin typeface="Times New Roman"/>
                <a:cs typeface="Times New Roman"/>
              </a:rPr>
              <a:t>when </a:t>
            </a:r>
            <a:r>
              <a:rPr lang="en-US" dirty="0">
                <a:latin typeface="Times New Roman"/>
                <a:cs typeface="Times New Roman"/>
              </a:rPr>
              <a:t>myMethod2(</a:t>
            </a:r>
            <a:r>
              <a:rPr lang="en-US" b="1" dirty="0" err="1">
                <a:latin typeface="Times New Roman"/>
                <a:cs typeface="Times New Roman"/>
              </a:rPr>
              <a:t>bool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param3) {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    </a:t>
            </a:r>
            <a:r>
              <a:rPr lang="en-US" i="1" dirty="0" smtClean="0">
                <a:latin typeface="Times New Roman"/>
                <a:cs typeface="Times New Roman"/>
              </a:rPr>
              <a:t>/* further code */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DDAD1-5F68-C243-9BC3-AD19DE5ADD4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0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Boilerplate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78529"/>
            <a:ext cx="8229600" cy="3040529"/>
          </a:xfrm>
        </p:spPr>
        <p:txBody>
          <a:bodyPr/>
          <a:lstStyle/>
          <a:p>
            <a:pPr marL="12700" marR="62865">
              <a:spcBef>
                <a:spcPts val="0"/>
              </a:spcBef>
            </a:pPr>
            <a:r>
              <a:rPr lang="en-US" spc="15" dirty="0">
                <a:latin typeface="Times New Roman"/>
                <a:cs typeface="Times New Roman"/>
              </a:rPr>
              <a:t>Structured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can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used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any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entry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meth</a:t>
            </a:r>
            <a:r>
              <a:rPr lang="en-US" spc="45" dirty="0">
                <a:latin typeface="Times New Roman"/>
                <a:cs typeface="Times New Roman"/>
              </a:rPr>
              <a:t>o</a:t>
            </a:r>
            <a:r>
              <a:rPr lang="en-US" spc="10" dirty="0">
                <a:latin typeface="Times New Roman"/>
                <a:cs typeface="Times New Roman"/>
              </a:rPr>
              <a:t>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(exc</a:t>
            </a:r>
            <a:r>
              <a:rPr lang="en-US" spc="30" dirty="0">
                <a:latin typeface="Times New Roman"/>
                <a:cs typeface="Times New Roman"/>
              </a:rPr>
              <a:t>ept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15" dirty="0">
                <a:latin typeface="Times New Roman"/>
                <a:cs typeface="Times New Roman"/>
              </a:rPr>
              <a:t> construct</a:t>
            </a:r>
            <a:r>
              <a:rPr lang="en-US" spc="-10" dirty="0">
                <a:latin typeface="Times New Roman"/>
                <a:cs typeface="Times New Roman"/>
              </a:rPr>
              <a:t>o</a:t>
            </a:r>
            <a:r>
              <a:rPr lang="en-US" spc="25" dirty="0">
                <a:latin typeface="Times New Roman"/>
                <a:cs typeface="Times New Roman"/>
              </a:rPr>
              <a:t>r)</a:t>
            </a:r>
            <a:endParaRPr lang="en-US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5" dirty="0">
                <a:latin typeface="Times New Roman"/>
                <a:cs typeface="Times New Roman"/>
              </a:rPr>
              <a:t>Can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b</a:t>
            </a:r>
            <a:r>
              <a:rPr lang="en-US" sz="1800" spc="-5" dirty="0">
                <a:latin typeface="Times New Roman"/>
                <a:cs typeface="Times New Roman"/>
              </a:rPr>
              <a:t>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used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a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 err="1">
                <a:latin typeface="Lucida Console"/>
                <a:cs typeface="Lucida Console"/>
              </a:rPr>
              <a:t>mainchare</a:t>
            </a:r>
            <a:r>
              <a:rPr lang="en-US" sz="1800" spc="-305" dirty="0">
                <a:latin typeface="Courier"/>
                <a:cs typeface="Courier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,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 err="1">
                <a:latin typeface="Lucida Console"/>
                <a:cs typeface="Lucida Console"/>
              </a:rPr>
              <a:t>chare</a:t>
            </a:r>
            <a:r>
              <a:rPr lang="en-US" sz="1800" spc="-305" dirty="0">
                <a:latin typeface="Courier"/>
                <a:cs typeface="Courier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array</a:t>
            </a:r>
            <a:endParaRPr lang="en-US" sz="180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endParaRPr lang="en-US" sz="800" dirty="0"/>
          </a:p>
          <a:p>
            <a:pPr marL="12700" marR="12700">
              <a:spcBef>
                <a:spcPts val="0"/>
              </a:spcBef>
            </a:pPr>
            <a:r>
              <a:rPr lang="en-US" spc="-30" dirty="0">
                <a:latin typeface="Times New Roman"/>
                <a:cs typeface="Times New Roman"/>
              </a:rPr>
              <a:t>F</a:t>
            </a:r>
            <a:r>
              <a:rPr lang="en-US" spc="-4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any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class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has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Structured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it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85" dirty="0">
                <a:latin typeface="Times New Roman"/>
                <a:cs typeface="Times New Roman"/>
              </a:rPr>
              <a:t>y</a:t>
            </a:r>
            <a:r>
              <a:rPr lang="en-US" dirty="0">
                <a:latin typeface="Times New Roman"/>
                <a:cs typeface="Times New Roman"/>
              </a:rPr>
              <a:t>ou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must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insert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</a:t>
            </a:r>
            <a:r>
              <a:rPr lang="en-US" spc="-95" dirty="0">
                <a:latin typeface="Times New Roman"/>
                <a:cs typeface="Times New Roman"/>
              </a:rPr>
              <a:t>w</a:t>
            </a:r>
            <a:r>
              <a:rPr lang="en-US" spc="-10" dirty="0">
                <a:latin typeface="Times New Roman"/>
                <a:cs typeface="Times New Roman"/>
              </a:rPr>
              <a:t>o</a:t>
            </a:r>
            <a:r>
              <a:rPr lang="en-US" spc="-5" dirty="0">
                <a:latin typeface="Times New Roman"/>
                <a:cs typeface="Times New Roman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calls:</a:t>
            </a:r>
            <a:endParaRPr lang="en-US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Structured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Dagger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macro:  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[</a:t>
            </a:r>
            <a:r>
              <a:rPr lang="en-US" sz="1800" spc="-80" dirty="0" err="1">
                <a:latin typeface="Lucida Console"/>
                <a:cs typeface="Lucida Console"/>
              </a:rPr>
              <a:t>ClassName</a:t>
            </a:r>
            <a:r>
              <a:rPr lang="en-US" sz="1800" spc="-80" dirty="0" smtClean="0">
                <a:latin typeface="Lucida Console"/>
                <a:cs typeface="Lucida Console"/>
              </a:rPr>
              <a:t>] </a:t>
            </a:r>
            <a:r>
              <a:rPr lang="en-US" sz="1800" spc="-225" dirty="0" smtClean="0">
                <a:latin typeface="Lucida Console"/>
                <a:cs typeface="Lucida Console"/>
              </a:rPr>
              <a:t>_</a:t>
            </a:r>
            <a:r>
              <a:rPr lang="en-US" sz="1800" spc="-80" dirty="0" smtClean="0">
                <a:latin typeface="Lucida Console"/>
                <a:cs typeface="Lucida Console"/>
              </a:rPr>
              <a:t>SDAG</a:t>
            </a:r>
            <a:r>
              <a:rPr lang="en-US" sz="1800" spc="-225" dirty="0" smtClean="0">
                <a:latin typeface="Lucida Console"/>
                <a:cs typeface="Lucida Console"/>
              </a:rPr>
              <a:t>_</a:t>
            </a:r>
            <a:r>
              <a:rPr lang="en-US" sz="1800" spc="-80" dirty="0" smtClean="0">
                <a:latin typeface="Lucida Console"/>
                <a:cs typeface="Lucida Console"/>
              </a:rPr>
              <a:t>CODE</a:t>
            </a:r>
            <a:endParaRPr lang="en-US" sz="1800" dirty="0">
              <a:latin typeface="Lucida Console"/>
              <a:cs typeface="Lucida Console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-25" dirty="0">
                <a:latin typeface="Times New Roman"/>
                <a:cs typeface="Times New Roman"/>
              </a:rPr>
              <a:t>F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later: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call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 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u="sng" spc="-50" dirty="0" smtClean="0">
                <a:latin typeface="Lucida Console"/>
                <a:cs typeface="Lucida Console"/>
              </a:rPr>
              <a:t>__</a:t>
            </a:r>
            <a:r>
              <a:rPr lang="en-US" sz="1800" spc="-80" dirty="0" err="1" smtClean="0">
                <a:latin typeface="Lucida Console"/>
                <a:cs typeface="Lucida Console"/>
              </a:rPr>
              <a:t>sdag</a:t>
            </a:r>
            <a:r>
              <a:rPr lang="en-US" sz="1800" spc="-225" dirty="0" smtClean="0">
                <a:latin typeface="Lucida Console"/>
                <a:cs typeface="Lucida Console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pup()</a:t>
            </a:r>
            <a:r>
              <a:rPr lang="en-US" sz="1800" spc="30" dirty="0">
                <a:latin typeface="Lucida Console"/>
                <a:cs typeface="Lucida Console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pup</a:t>
            </a:r>
            <a:r>
              <a:rPr lang="en-US" sz="1800" spc="30" dirty="0">
                <a:latin typeface="Courier"/>
                <a:cs typeface="Courier"/>
              </a:rPr>
              <a:t> </a:t>
            </a:r>
            <a:r>
              <a:rPr lang="en-US" sz="1800" spc="20" dirty="0" smtClean="0">
                <a:latin typeface="Times New Roman"/>
                <a:cs typeface="Times New Roman"/>
              </a:rPr>
              <a:t>meth</a:t>
            </a:r>
            <a:r>
              <a:rPr lang="en-US" sz="1800" spc="45" dirty="0" smtClean="0">
                <a:latin typeface="Times New Roman"/>
                <a:cs typeface="Times New Roman"/>
              </a:rPr>
              <a:t>o</a:t>
            </a:r>
            <a:r>
              <a:rPr lang="en-US" sz="1800" spc="10" dirty="0" smtClean="0">
                <a:latin typeface="Times New Roman"/>
                <a:cs typeface="Times New Roman"/>
              </a:rPr>
              <a:t>d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5CD19-9E52-0D48-98E0-B971752DA02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Structured Dagger</a:t>
            </a:r>
            <a:br>
              <a:rPr lang="en-US" sz="3600" dirty="0"/>
            </a:br>
            <a:r>
              <a:rPr lang="en-US" sz="2200" dirty="0"/>
              <a:t>Boilerplate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0198"/>
            <a:ext cx="8229600" cy="497040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spc="20" dirty="0" smtClean="0">
                <a:latin typeface="Times New Roman"/>
                <a:cs typeface="Times New Roman"/>
              </a:rPr>
              <a:t>The </a:t>
            </a:r>
            <a:r>
              <a:rPr lang="en-US" sz="2800" spc="20" dirty="0" smtClean="0">
                <a:latin typeface="Consolas"/>
                <a:cs typeface="Consolas"/>
              </a:rPr>
              <a:t>.ci </a:t>
            </a:r>
            <a:r>
              <a:rPr lang="en-US" sz="2800" spc="20" dirty="0" smtClean="0">
                <a:latin typeface="Times New Roman"/>
                <a:cs typeface="Times New Roman"/>
              </a:rPr>
              <a:t>file: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 smtClean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 smtClean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800" spc="20" dirty="0" smtClean="0">
                <a:latin typeface="Times New Roman"/>
                <a:cs typeface="Times New Roman"/>
              </a:rPr>
              <a:t>The </a:t>
            </a:r>
            <a:r>
              <a:rPr lang="en-US" sz="2800" spc="20" dirty="0" smtClean="0">
                <a:latin typeface="Consolas"/>
                <a:cs typeface="Consolas"/>
              </a:rPr>
              <a:t>.</a:t>
            </a:r>
            <a:r>
              <a:rPr lang="en-US" sz="2800" spc="20" dirty="0" err="1" smtClean="0">
                <a:latin typeface="Consolas"/>
                <a:cs typeface="Consolas"/>
              </a:rPr>
              <a:t>cpp</a:t>
            </a:r>
            <a:r>
              <a:rPr lang="en-US" sz="2800" spc="20" dirty="0" smtClean="0">
                <a:latin typeface="Consolas"/>
                <a:cs typeface="Consolas"/>
              </a:rPr>
              <a:t> </a:t>
            </a:r>
            <a:r>
              <a:rPr lang="en-US" sz="2800" spc="20" dirty="0" smtClean="0">
                <a:latin typeface="Times New Roman"/>
                <a:cs typeface="Times New Roman"/>
              </a:rPr>
              <a:t>file: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50828"/>
            <a:ext cx="8229600" cy="208603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</a:t>
            </a:r>
            <a:r>
              <a:rPr lang="en-US" spc="10" dirty="0" smtClean="0">
                <a:latin typeface="Times New Roman"/>
                <a:cs typeface="Times New Roman"/>
              </a:rPr>
              <a:t>[</a:t>
            </a:r>
            <a:r>
              <a:rPr lang="en-US" b="1" spc="10" dirty="0" err="1" smtClean="0">
                <a:latin typeface="Times New Roman"/>
                <a:cs typeface="Times New Roman"/>
              </a:rPr>
              <a:t>mainchare</a:t>
            </a:r>
            <a:r>
              <a:rPr lang="en-US" spc="10" dirty="0" err="1" smtClean="0">
                <a:latin typeface="Times New Roman"/>
                <a:cs typeface="Times New Roman"/>
              </a:rPr>
              <a:t>,</a:t>
            </a:r>
            <a:r>
              <a:rPr lang="en-US" b="1" spc="10" dirty="0" err="1" smtClean="0">
                <a:latin typeface="Times New Roman"/>
                <a:cs typeface="Times New Roman"/>
              </a:rPr>
              <a:t>chare</a:t>
            </a:r>
            <a:r>
              <a:rPr lang="en-US" spc="10" dirty="0" err="1" smtClean="0">
                <a:latin typeface="Times New Roman"/>
                <a:cs typeface="Times New Roman"/>
              </a:rPr>
              <a:t>,</a:t>
            </a:r>
            <a:r>
              <a:rPr lang="en-US" b="1" spc="10" dirty="0" err="1" smtClean="0">
                <a:latin typeface="Times New Roman"/>
                <a:cs typeface="Times New Roman"/>
              </a:rPr>
              <a:t>array</a:t>
            </a:r>
            <a:r>
              <a:rPr lang="en-US" spc="10" dirty="0" smtClean="0">
                <a:latin typeface="Times New Roman"/>
                <a:cs typeface="Times New Roman"/>
              </a:rPr>
              <a:t>]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b="1" spc="10" dirty="0" smtClean="0">
                <a:latin typeface="Times New Roman"/>
                <a:cs typeface="Times New Roman"/>
              </a:rPr>
              <a:t>entry void</a:t>
            </a:r>
            <a:r>
              <a:rPr lang="en-US" spc="10" dirty="0" smtClean="0">
                <a:latin typeface="Times New Roman"/>
                <a:cs typeface="Times New Roman"/>
              </a:rPr>
              <a:t> method(parameters)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    // … </a:t>
            </a:r>
            <a:r>
              <a:rPr lang="en-US" i="1" spc="10" dirty="0" smtClean="0">
                <a:latin typeface="Times New Roman"/>
                <a:cs typeface="Times New Roman"/>
              </a:rPr>
              <a:t>structured dagger code here </a:t>
            </a:r>
            <a:r>
              <a:rPr lang="en-US" spc="10" dirty="0" smtClean="0">
                <a:latin typeface="Times New Roman"/>
                <a:cs typeface="Times New Roman"/>
              </a:rPr>
              <a:t>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};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}</a:t>
            </a:r>
            <a:endParaRPr lang="en-US" dirty="0" smtClean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4242635"/>
            <a:ext cx="8229600" cy="190375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class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: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CBase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b="1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SDAG_Code</a:t>
            </a:r>
            <a:r>
              <a:rPr lang="en-US" spc="10" dirty="0" smtClean="0">
                <a:latin typeface="Times New Roman"/>
                <a:cs typeface="Times New Roman"/>
              </a:rPr>
              <a:t>/* </a:t>
            </a:r>
            <a:r>
              <a:rPr lang="en-US" i="1" spc="10" dirty="0" smtClean="0">
                <a:latin typeface="Times New Roman"/>
                <a:cs typeface="Times New Roman"/>
              </a:rPr>
              <a:t>insert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i="1" spc="10" dirty="0" smtClean="0">
                <a:latin typeface="Times New Roman"/>
                <a:cs typeface="Times New Roman"/>
              </a:rPr>
              <a:t>SDAG macro */</a:t>
            </a:r>
            <a:endParaRPr lang="en-US" spc="10" dirty="0" smtClean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 smtClean="0">
                <a:latin typeface="Times New Roman"/>
                <a:cs typeface="Times New Roman"/>
              </a:rPr>
              <a:t>: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() { }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};</a:t>
            </a:r>
            <a:endParaRPr lang="en-US" dirty="0" smtClean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6991C-AA20-0F44-988F-6F19415B10C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9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9211"/>
            <a:ext cx="8229600" cy="523522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b="1" dirty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 m);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chare</a:t>
            </a:r>
            <a:r>
              <a:rPr lang="en-US" b="1" dirty="0" smtClean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Fib(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n,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/>
              <a:t>, </a:t>
            </a:r>
            <a:r>
              <a:rPr lang="en-US" dirty="0" err="1" smtClean="0"/>
              <a:t>CProxy_Fib</a:t>
            </a:r>
            <a:r>
              <a:rPr lang="en-US" dirty="0" smtClean="0"/>
              <a:t> </a:t>
            </a:r>
            <a:r>
              <a:rPr lang="en-US" dirty="0"/>
              <a:t>parent);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calc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n) 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if </a:t>
            </a:r>
            <a:r>
              <a:rPr lang="en-US" dirty="0"/>
              <a:t>(n &lt; THRESHOLD) </a:t>
            </a:r>
            <a:r>
              <a:rPr lang="en-US" b="1" dirty="0"/>
              <a:t>serial </a:t>
            </a:r>
            <a:r>
              <a:rPr lang="en-US" dirty="0"/>
              <a:t>{ respond(</a:t>
            </a:r>
            <a:r>
              <a:rPr lang="en-US" dirty="0" err="1"/>
              <a:t>seqFib</a:t>
            </a:r>
            <a:r>
              <a:rPr lang="en-US" dirty="0"/>
              <a:t>(n)); }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else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         </a:t>
            </a:r>
            <a:r>
              <a:rPr lang="en-US" dirty="0" err="1" smtClean="0"/>
              <a:t>CProxy_Fib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(n − 1, </a:t>
            </a:r>
            <a:r>
              <a:rPr lang="en-US" b="1" dirty="0"/>
              <a:t>false</a:t>
            </a:r>
            <a:r>
              <a:rPr lang="en-US" dirty="0"/>
              <a:t>, </a:t>
            </a:r>
            <a:r>
              <a:rPr lang="en-US" dirty="0" err="1"/>
              <a:t>thisProxy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</a:t>
            </a:r>
            <a:r>
              <a:rPr lang="en-US" dirty="0" err="1" smtClean="0"/>
              <a:t>CProxy_Fib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(n − 2, </a:t>
            </a:r>
            <a:r>
              <a:rPr lang="en-US" b="1" dirty="0"/>
              <a:t>false</a:t>
            </a:r>
            <a:r>
              <a:rPr lang="en-US" dirty="0"/>
              <a:t>, </a:t>
            </a:r>
            <a:r>
              <a:rPr lang="en-US" dirty="0" err="1"/>
              <a:t>thisProxy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val2)</a:t>
            </a:r>
          </a:p>
          <a:p>
            <a:pPr marL="0" indent="0">
              <a:buNone/>
            </a:pPr>
            <a:r>
              <a:rPr lang="en-US" dirty="0" smtClean="0"/>
              <a:t>                        </a:t>
            </a:r>
            <a:r>
              <a:rPr lang="en-US" b="1" dirty="0" smtClean="0"/>
              <a:t>serial </a:t>
            </a:r>
            <a:r>
              <a:rPr lang="en-US" dirty="0"/>
              <a:t>{ respond(</a:t>
            </a:r>
            <a:r>
              <a:rPr lang="en-US" dirty="0" err="1"/>
              <a:t>val</a:t>
            </a:r>
            <a:r>
              <a:rPr lang="en-US" dirty="0"/>
              <a:t> + val2); }</a:t>
            </a:r>
          </a:p>
          <a:p>
            <a:pPr marL="0" indent="0">
              <a:buNone/>
            </a:pPr>
            <a:r>
              <a:rPr lang="en-US" dirty="0" smtClean="0"/>
              <a:t>                    }</a:t>
            </a:r>
          </a:p>
          <a:p>
            <a:pPr marL="0" indent="0">
              <a:buNone/>
            </a:pPr>
            <a:r>
              <a:rPr lang="en-US" dirty="0" smtClean="0"/>
              <a:t>                };</a:t>
            </a:r>
          </a:p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b="1" dirty="0"/>
              <a:t>e</a:t>
            </a:r>
            <a:r>
              <a:rPr lang="en-US" b="1" dirty="0" smtClean="0"/>
              <a:t>ntry void </a:t>
            </a:r>
            <a:r>
              <a:rPr lang="en-US" dirty="0" smtClean="0"/>
              <a:t>response(</a:t>
            </a:r>
            <a:r>
              <a:rPr lang="en-US" b="1" dirty="0" err="1" smtClean="0"/>
              <a:t>int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};</a:t>
            </a:r>
          </a:p>
          <a:p>
            <a:pPr marL="0" indent="0">
              <a:buNone/>
            </a:pPr>
            <a:r>
              <a:rPr lang="en-US" dirty="0" smtClean="0"/>
              <a:t>        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6A2B2-2E5A-EA46-98F7-94DEAC9D332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07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5016"/>
            <a:ext cx="8229600" cy="547071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fib.decl.h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b="1" dirty="0"/>
              <a:t>#define </a:t>
            </a:r>
            <a:r>
              <a:rPr lang="en-US" dirty="0"/>
              <a:t>THRESHOLD 10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Main : </a:t>
            </a:r>
            <a:r>
              <a:rPr lang="en-US" b="1" dirty="0"/>
              <a:t>public </a:t>
            </a:r>
            <a:r>
              <a:rPr lang="en-US" dirty="0" err="1" smtClean="0"/>
              <a:t>CBase_Main</a:t>
            </a:r>
            <a:r>
              <a:rPr lang="en-US" dirty="0" smtClean="0"/>
              <a:t>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b="1" dirty="0"/>
              <a:t>public</a:t>
            </a:r>
            <a:r>
              <a:rPr lang="en-US" dirty="0"/>
              <a:t>: Main(</a:t>
            </a:r>
            <a:r>
              <a:rPr lang="en-US" dirty="0" err="1"/>
              <a:t>CkArgMsg</a:t>
            </a:r>
            <a:r>
              <a:rPr lang="en-US" dirty="0"/>
              <a:t>∗  m) { </a:t>
            </a:r>
            <a:r>
              <a:rPr lang="en-US" dirty="0" err="1" smtClean="0"/>
              <a:t>CProxy_Fib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atoi</a:t>
            </a:r>
            <a:r>
              <a:rPr lang="en-US" dirty="0"/>
              <a:t>(m−&gt;</a:t>
            </a:r>
            <a:r>
              <a:rPr lang="en-US" dirty="0" err="1"/>
              <a:t>argv</a:t>
            </a:r>
            <a:r>
              <a:rPr lang="en-US" dirty="0"/>
              <a:t>[1]), </a:t>
            </a:r>
            <a:r>
              <a:rPr lang="en-US" b="1" dirty="0"/>
              <a:t>true</a:t>
            </a:r>
            <a:r>
              <a:rPr lang="en-US" dirty="0"/>
              <a:t>, </a:t>
            </a:r>
            <a:r>
              <a:rPr lang="en-US" dirty="0" err="1" smtClean="0"/>
              <a:t>CProxy_Fib</a:t>
            </a:r>
            <a:r>
              <a:rPr lang="en-US" dirty="0"/>
              <a:t>()); }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Fib : </a:t>
            </a:r>
            <a:r>
              <a:rPr lang="en-US" b="1" dirty="0"/>
              <a:t>public </a:t>
            </a:r>
            <a:r>
              <a:rPr lang="en-US" dirty="0" err="1" smtClean="0"/>
              <a:t>CBase_Fib</a:t>
            </a:r>
            <a:r>
              <a:rPr lang="en-US" dirty="0" smtClean="0"/>
              <a:t>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b="1" dirty="0"/>
              <a:t>public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smtClean="0"/>
              <a:t>    Fib  </a:t>
            </a:r>
            <a:r>
              <a:rPr lang="en-US" dirty="0"/>
              <a:t>SDAG  CODE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dirty="0" err="1" smtClean="0"/>
              <a:t>CProxy_Fib</a:t>
            </a:r>
            <a:r>
              <a:rPr lang="en-US" dirty="0" smtClean="0"/>
              <a:t> </a:t>
            </a:r>
            <a:r>
              <a:rPr lang="en-US" dirty="0"/>
              <a:t>parent;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Fib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n,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/>
              <a:t>  , </a:t>
            </a:r>
            <a:r>
              <a:rPr lang="en-US" dirty="0" err="1" smtClean="0"/>
              <a:t>CProxy_Fib</a:t>
            </a:r>
            <a:r>
              <a:rPr lang="en-US" dirty="0" smtClean="0"/>
              <a:t> parent_)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: </a:t>
            </a:r>
            <a:r>
              <a:rPr lang="en-US" dirty="0"/>
              <a:t>parent(</a:t>
            </a:r>
            <a:r>
              <a:rPr lang="en-US" dirty="0" smtClean="0"/>
              <a:t>parent_)</a:t>
            </a:r>
            <a:r>
              <a:rPr lang="en-US" dirty="0"/>
              <a:t>, </a:t>
            </a:r>
            <a:r>
              <a:rPr lang="en-US" dirty="0" err="1"/>
              <a:t>isRoot</a:t>
            </a:r>
            <a:r>
              <a:rPr lang="en-US" dirty="0"/>
              <a:t>(</a:t>
            </a:r>
            <a:r>
              <a:rPr lang="en-US" dirty="0" err="1" smtClean="0"/>
              <a:t>isRoot</a:t>
            </a:r>
            <a:r>
              <a:rPr lang="en-US" dirty="0" smtClean="0"/>
              <a:t>_)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calc</a:t>
            </a:r>
            <a:r>
              <a:rPr lang="en-US" dirty="0"/>
              <a:t>(n);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seqFib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n) { </a:t>
            </a:r>
            <a:r>
              <a:rPr lang="en-US" b="1" dirty="0"/>
              <a:t>return </a:t>
            </a:r>
            <a:r>
              <a:rPr lang="en-US" dirty="0"/>
              <a:t>(n &lt; 2) ? n : </a:t>
            </a:r>
            <a:r>
              <a:rPr lang="en-US" dirty="0" err="1"/>
              <a:t>seqFib</a:t>
            </a:r>
            <a:r>
              <a:rPr lang="en-US" dirty="0"/>
              <a:t>(n − 1) + </a:t>
            </a:r>
            <a:r>
              <a:rPr lang="en-US" dirty="0" err="1"/>
              <a:t>seqFib</a:t>
            </a:r>
            <a:r>
              <a:rPr lang="en-US" dirty="0"/>
              <a:t>(n − 2);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void </a:t>
            </a:r>
            <a:r>
              <a:rPr lang="en-US" dirty="0"/>
              <a:t>respond(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val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if </a:t>
            </a:r>
            <a:r>
              <a:rPr lang="en-US" dirty="0"/>
              <a:t>(!</a:t>
            </a:r>
            <a:r>
              <a:rPr lang="en-US" dirty="0" err="1"/>
              <a:t>isRoot</a:t>
            </a:r>
            <a:r>
              <a:rPr lang="en-US" dirty="0"/>
              <a:t>)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{ </a:t>
            </a:r>
            <a:r>
              <a:rPr lang="en-US" dirty="0" err="1"/>
              <a:t>parent.response</a:t>
            </a:r>
            <a:r>
              <a:rPr lang="en-US" dirty="0"/>
              <a:t>(</a:t>
            </a:r>
            <a:r>
              <a:rPr lang="en-US" dirty="0" err="1"/>
              <a:t>val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b="1" dirty="0" smtClean="0"/>
              <a:t>delete </a:t>
            </a:r>
            <a:r>
              <a:rPr lang="en-US" b="1" dirty="0"/>
              <a:t>this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    } </a:t>
            </a:r>
            <a:r>
              <a:rPr lang="en-US" dirty="0"/>
              <a:t>else 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CkPrintf</a:t>
            </a:r>
            <a:r>
              <a:rPr lang="en-US" dirty="0"/>
              <a:t>(”Fibonacci number is: %d\n”, </a:t>
            </a:r>
            <a:r>
              <a:rPr lang="en-US" dirty="0" err="1"/>
              <a:t>val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#include </a:t>
            </a:r>
            <a:r>
              <a:rPr lang="en-US" dirty="0" smtClean="0"/>
              <a:t>“</a:t>
            </a:r>
            <a:r>
              <a:rPr lang="en-US" dirty="0" err="1" smtClean="0"/>
              <a:t>fib.def.h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6786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" smtClean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smtClean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smtClean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smtClean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smtClean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smtClean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1170F-54D2-5E48-BEB2-3AD0D2B9BD4E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5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43661"/>
            <a:ext cx="8229600" cy="2733439"/>
          </a:xfrm>
        </p:spPr>
        <p:txBody>
          <a:bodyPr>
            <a:normAutofit lnSpcReduction="10000"/>
          </a:bodyPr>
          <a:lstStyle/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800" dirty="0">
                <a:latin typeface="Times New Roman"/>
                <a:cs typeface="Times New Roman"/>
              </a:rPr>
              <a:t>Sequence:</a:t>
            </a: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myMethod1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25" dirty="0">
                <a:latin typeface="Times New Roman"/>
                <a:cs typeface="Times New Roman"/>
              </a:rPr>
              <a:t>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0" dirty="0">
                <a:latin typeface="Times New Roman"/>
                <a:cs typeface="Times New Roman"/>
              </a:rPr>
              <a:t>o</a:t>
            </a:r>
            <a:r>
              <a:rPr lang="en-US" sz="2000" spc="-15" dirty="0">
                <a:latin typeface="Times New Roman"/>
                <a:cs typeface="Times New Roman"/>
              </a:rPr>
              <a:t>dy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of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myMethod1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myMethod2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and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myMethod3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ar</a:t>
            </a:r>
            <a:r>
              <a:rPr lang="en-US" sz="2000" spc="-20" dirty="0">
                <a:latin typeface="Times New Roman"/>
                <a:cs typeface="Times New Roman"/>
              </a:rPr>
              <a:t>rival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of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5" dirty="0">
                <a:latin typeface="Times New Roman"/>
                <a:cs typeface="Times New Roman"/>
              </a:rPr>
              <a:t>oth,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execute </a:t>
            </a:r>
            <a:r>
              <a:rPr lang="en-US" sz="2000" spc="-80" dirty="0">
                <a:latin typeface="Lucida Console"/>
                <a:cs typeface="Lucida Console"/>
              </a:rPr>
              <a:t>/* </a:t>
            </a:r>
            <a:r>
              <a:rPr lang="en-US" sz="2000" spc="-80" dirty="0" err="1">
                <a:latin typeface="Lucida Console"/>
                <a:cs typeface="Lucida Console"/>
              </a:rPr>
              <a:t>sdag</a:t>
            </a:r>
            <a:r>
              <a:rPr lang="en-US" sz="2000" spc="-80" dirty="0">
                <a:latin typeface="Lucida Console"/>
                <a:cs typeface="Lucida Console"/>
              </a:rPr>
              <a:t> block1 */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myMethod4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25" dirty="0">
                <a:latin typeface="Times New Roman"/>
                <a:cs typeface="Times New Roman"/>
              </a:rPr>
              <a:t>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</a:t>
            </a:r>
            <a:r>
              <a:rPr lang="en-US" sz="2000" spc="-80" dirty="0" err="1">
                <a:latin typeface="Lucida Console"/>
                <a:cs typeface="Lucida Console"/>
              </a:rPr>
              <a:t>sdag</a:t>
            </a:r>
            <a:r>
              <a:rPr lang="en-US" sz="2000" spc="-80" dirty="0">
                <a:latin typeface="Lucida Console"/>
                <a:cs typeface="Lucida Console"/>
              </a:rPr>
              <a:t> block2 */</a:t>
            </a:r>
            <a:endParaRPr lang="en-US" sz="2000" dirty="0">
              <a:latin typeface="Lucida Console"/>
              <a:cs typeface="Lucida Console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800" dirty="0"/>
          </a:p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800" dirty="0">
                <a:latin typeface="Times New Roman"/>
                <a:cs typeface="Times New Roman"/>
              </a:rPr>
              <a:t>Question: </a:t>
            </a:r>
            <a:r>
              <a:rPr lang="en-US" sz="2800" spc="-65" dirty="0">
                <a:latin typeface="Times New Roman"/>
                <a:cs typeface="Times New Roman"/>
              </a:rPr>
              <a:t> </a:t>
            </a:r>
            <a:r>
              <a:rPr lang="en-US" sz="2800" spc="-45" dirty="0">
                <a:latin typeface="Times New Roman"/>
                <a:cs typeface="Times New Roman"/>
              </a:rPr>
              <a:t>if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spc="-95" dirty="0">
                <a:latin typeface="Lucida Console"/>
                <a:cs typeface="Lucida Console"/>
              </a:rPr>
              <a:t>myMethod4</a:t>
            </a:r>
            <a:r>
              <a:rPr lang="en-US" sz="2800" spc="-95" dirty="0">
                <a:latin typeface="Courier"/>
                <a:cs typeface="Courier"/>
              </a:rPr>
              <a:t> </a:t>
            </a:r>
            <a:r>
              <a:rPr lang="en-US" sz="2800" dirty="0">
                <a:latin typeface="Times New Roman"/>
                <a:cs typeface="Times New Roman"/>
              </a:rPr>
              <a:t>a</a:t>
            </a:r>
            <a:r>
              <a:rPr lang="en-US" sz="2800" spc="-20" dirty="0">
                <a:latin typeface="Times New Roman"/>
                <a:cs typeface="Times New Roman"/>
              </a:rPr>
              <a:t>rrives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5" dirty="0">
                <a:latin typeface="Times New Roman"/>
                <a:cs typeface="Times New Roman"/>
              </a:rPr>
              <a:t>first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20" dirty="0">
                <a:latin typeface="Times New Roman"/>
                <a:cs typeface="Times New Roman"/>
              </a:rPr>
              <a:t>what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50" dirty="0">
                <a:latin typeface="Times New Roman"/>
                <a:cs typeface="Times New Roman"/>
              </a:rPr>
              <a:t>will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5" dirty="0">
                <a:latin typeface="Times New Roman"/>
                <a:cs typeface="Times New Roman"/>
              </a:rPr>
              <a:t>h</a:t>
            </a:r>
            <a:r>
              <a:rPr lang="en-US" sz="2800" spc="15" dirty="0">
                <a:latin typeface="Times New Roman"/>
                <a:cs typeface="Times New Roman"/>
              </a:rPr>
              <a:t>ap</a:t>
            </a:r>
            <a:r>
              <a:rPr lang="en-US" sz="2800" spc="45" dirty="0">
                <a:latin typeface="Times New Roman"/>
                <a:cs typeface="Times New Roman"/>
              </a:rPr>
              <a:t>p</a:t>
            </a:r>
            <a:r>
              <a:rPr lang="en-US" sz="2800" spc="10" dirty="0">
                <a:latin typeface="Times New Roman"/>
                <a:cs typeface="Times New Roman"/>
              </a:rPr>
              <a:t>en?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725267"/>
            <a:ext cx="8229600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myMethod1(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param2)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myMethod2(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param3),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       myMethod3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size,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arr</a:t>
            </a:r>
            <a:r>
              <a:rPr lang="en-US" spc="10" dirty="0">
                <a:latin typeface="Times New Roman"/>
                <a:cs typeface="Times New Roman"/>
              </a:rPr>
              <a:t>[size]) </a:t>
            </a:r>
            <a:r>
              <a:rPr lang="en-US" i="1" spc="10" dirty="0">
                <a:latin typeface="Times New Roman"/>
                <a:cs typeface="Times New Roman"/>
              </a:rPr>
              <a:t>/∗ </a:t>
            </a:r>
            <a:r>
              <a:rPr lang="en-US" i="1" spc="10" dirty="0" err="1">
                <a:latin typeface="Times New Roman"/>
                <a:cs typeface="Times New Roman"/>
              </a:rPr>
              <a:t>sdag</a:t>
            </a:r>
            <a:r>
              <a:rPr lang="en-US" i="1" spc="10" dirty="0">
                <a:latin typeface="Times New Roman"/>
                <a:cs typeface="Times New Roman"/>
              </a:rPr>
              <a:t>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myMethod4(</a:t>
            </a:r>
            <a:r>
              <a:rPr lang="en-US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param4) </a:t>
            </a:r>
            <a:r>
              <a:rPr lang="en-US" i="1" spc="10" dirty="0" smtClean="0">
                <a:latin typeface="Times New Roman"/>
                <a:cs typeface="Times New Roman"/>
              </a:rPr>
              <a:t>/∗ </a:t>
            </a:r>
            <a:r>
              <a:rPr lang="en-US" i="1" spc="10" dirty="0" err="1" smtClean="0">
                <a:latin typeface="Times New Roman"/>
                <a:cs typeface="Times New Roman"/>
              </a:rPr>
              <a:t>sdag</a:t>
            </a:r>
            <a:r>
              <a:rPr lang="en-US" i="1" spc="10" dirty="0" smtClean="0">
                <a:latin typeface="Times New Roman"/>
                <a:cs typeface="Times New Roman"/>
              </a:rPr>
              <a:t> block2 ∗/</a:t>
            </a:r>
            <a:endParaRPr lang="en-US" i="1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207114"/>
            <a:ext cx="8229600" cy="5181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en-US" sz="2800" spc="20" dirty="0" smtClean="0">
                <a:latin typeface="Times New Roman"/>
                <a:cs typeface="Times New Roman"/>
              </a:rPr>
              <a:t>What is the sequence?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12DED-CA11-874A-AADE-C9EEBF212C9B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8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114176"/>
          </a:xfrm>
        </p:spPr>
        <p:txBody>
          <a:bodyPr/>
          <a:lstStyle/>
          <a:p>
            <a:pPr marL="12700">
              <a:lnSpc>
                <a:spcPct val="100000"/>
              </a:lnSpc>
            </a:pPr>
            <a:r>
              <a:rPr lang="en-US" spc="2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clause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can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Times New Roman"/>
                <a:cs typeface="Times New Roman"/>
              </a:rPr>
              <a:t>w</a:t>
            </a:r>
            <a:r>
              <a:rPr lang="en-US" spc="25" dirty="0">
                <a:latin typeface="Times New Roman"/>
                <a:cs typeface="Times New Roman"/>
              </a:rPr>
              <a:t>ait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on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certain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pPr marL="12700" marR="12700" indent="0">
              <a:lnSpc>
                <a:spcPct val="102600"/>
              </a:lnSpc>
              <a:spcBef>
                <a:spcPts val="300"/>
              </a:spcBef>
            </a:pPr>
            <a:r>
              <a:rPr lang="en-US" spc="-55" dirty="0" smtClean="0">
                <a:latin typeface="Times New Roman"/>
                <a:cs typeface="Times New Roman"/>
              </a:rPr>
              <a:t> If</a:t>
            </a:r>
            <a:r>
              <a:rPr lang="en-US" spc="85" dirty="0" smtClean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is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</a:t>
            </a:r>
            <a:r>
              <a:rPr lang="en-US" spc="30" dirty="0">
                <a:latin typeface="Times New Roman"/>
                <a:cs typeface="Times New Roman"/>
              </a:rPr>
              <a:t>p</a:t>
            </a:r>
            <a:r>
              <a:rPr lang="en-US" spc="-25" dirty="0">
                <a:latin typeface="Times New Roman"/>
                <a:cs typeface="Times New Roman"/>
              </a:rPr>
              <a:t>ecified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365" dirty="0">
                <a:latin typeface="Courier"/>
                <a:cs typeface="Courier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,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first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p</a:t>
            </a:r>
            <a:r>
              <a:rPr lang="en-US" spc="-15" dirty="0">
                <a:latin typeface="Times New Roman"/>
                <a:cs typeface="Times New Roman"/>
              </a:rPr>
              <a:t>a</a:t>
            </a:r>
            <a:r>
              <a:rPr lang="en-US" spc="15" dirty="0">
                <a:latin typeface="Times New Roman"/>
                <a:cs typeface="Times New Roman"/>
              </a:rPr>
              <a:t>rameter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 </a:t>
            </a:r>
            <a:r>
              <a:rPr lang="en-US" spc="3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must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t</a:t>
            </a:r>
            <a:r>
              <a:rPr lang="en-US" spc="5" dirty="0">
                <a:latin typeface="Times New Roman"/>
                <a:cs typeface="Times New Roman"/>
              </a:rPr>
              <a:t>h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pPr marL="12700" marR="120650" indent="0">
              <a:lnSpc>
                <a:spcPct val="102600"/>
              </a:lnSpc>
              <a:spcBef>
                <a:spcPts val="300"/>
              </a:spcBef>
            </a:pPr>
            <a:r>
              <a:rPr lang="en-US" spc="5" dirty="0" smtClean="0">
                <a:latin typeface="Times New Roman"/>
                <a:cs typeface="Times New Roman"/>
              </a:rPr>
              <a:t> Semantic</a:t>
            </a:r>
            <a:r>
              <a:rPr lang="en-US" spc="5" dirty="0">
                <a:latin typeface="Times New Roman"/>
                <a:cs typeface="Times New Roman"/>
              </a:rPr>
              <a:t>: </a:t>
            </a:r>
            <a:r>
              <a:rPr lang="en-US" spc="-6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-50" dirty="0">
                <a:latin typeface="Times New Roman"/>
                <a:cs typeface="Times New Roman"/>
              </a:rPr>
              <a:t>will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“bl</a:t>
            </a:r>
            <a:r>
              <a:rPr lang="en-US" spc="35" dirty="0">
                <a:latin typeface="Times New Roman"/>
                <a:cs typeface="Times New Roman"/>
              </a:rPr>
              <a:t>o</a:t>
            </a:r>
            <a:r>
              <a:rPr lang="en-US" spc="10" dirty="0">
                <a:latin typeface="Times New Roman"/>
                <a:cs typeface="Times New Roman"/>
              </a:rPr>
              <a:t>ck”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until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message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</a:t>
            </a:r>
            <a:r>
              <a:rPr lang="en-US" spc="-20" dirty="0">
                <a:latin typeface="Times New Roman"/>
                <a:cs typeface="Times New Roman"/>
              </a:rPr>
              <a:t>rrives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with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35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257175"/>
            <a:ext cx="8229600" cy="2704353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method1[100](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ref,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∗ </a:t>
            </a:r>
            <a:r>
              <a:rPr lang="en-US" i="1" spc="10" dirty="0" err="1">
                <a:latin typeface="Times New Roman"/>
                <a:cs typeface="Times New Roman"/>
              </a:rPr>
              <a:t>sdag</a:t>
            </a:r>
            <a:r>
              <a:rPr lang="en-US" i="1" spc="10" dirty="0">
                <a:latin typeface="Times New Roman"/>
                <a:cs typeface="Times New Roman"/>
              </a:rPr>
              <a:t> block ∗/</a:t>
            </a:r>
          </a:p>
          <a:p>
            <a:pPr marL="0" indent="0">
              <a:spcBef>
                <a:spcPts val="484"/>
              </a:spcBef>
              <a:buNone/>
            </a:pP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proxy.method1</a:t>
            </a:r>
            <a:r>
              <a:rPr lang="en-US" spc="10" dirty="0">
                <a:latin typeface="Times New Roman"/>
                <a:cs typeface="Times New Roman"/>
              </a:rPr>
              <a:t>(200, </a:t>
            </a:r>
            <a:r>
              <a:rPr lang="en-US" b="1" spc="10" dirty="0">
                <a:latin typeface="Times New Roman"/>
                <a:cs typeface="Times New Roman"/>
              </a:rPr>
              <a:t>false</a:t>
            </a:r>
            <a:r>
              <a:rPr lang="en-US" spc="10" dirty="0">
                <a:latin typeface="Times New Roman"/>
                <a:cs typeface="Times New Roman"/>
              </a:rPr>
              <a:t>); </a:t>
            </a:r>
            <a:r>
              <a:rPr lang="en-US" i="1" spc="10" dirty="0">
                <a:latin typeface="Times New Roman"/>
                <a:cs typeface="Times New Roman"/>
              </a:rPr>
              <a:t>/∗ will not be delivered to the when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proxy.method1</a:t>
            </a:r>
            <a:r>
              <a:rPr lang="en-US" spc="10" dirty="0">
                <a:latin typeface="Times New Roman"/>
                <a:cs typeface="Times New Roman"/>
              </a:rPr>
              <a:t>(100, </a:t>
            </a:r>
            <a:r>
              <a:rPr lang="en-US" b="1" spc="10" dirty="0">
                <a:latin typeface="Times New Roman"/>
                <a:cs typeface="Times New Roman"/>
              </a:rPr>
              <a:t>true</a:t>
            </a:r>
            <a:r>
              <a:rPr lang="en-US" spc="10" dirty="0">
                <a:latin typeface="Times New Roman"/>
                <a:cs typeface="Times New Roman"/>
              </a:rPr>
              <a:t>); </a:t>
            </a:r>
            <a:r>
              <a:rPr lang="en-US" i="1" spc="10" dirty="0">
                <a:latin typeface="Times New Roman"/>
                <a:cs typeface="Times New Roman"/>
              </a:rPr>
              <a:t>/∗ will be delivered to the when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774C7-BB42-AD47-9DFE-C2F15F5B505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9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if-then-else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940050"/>
            <a:ext cx="8229600" cy="246043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if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thisIndex.x</a:t>
            </a:r>
            <a:r>
              <a:rPr lang="en-US" spc="10" dirty="0">
                <a:latin typeface="Times New Roman"/>
                <a:cs typeface="Times New Roman"/>
              </a:rPr>
              <a:t> == 10)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method1[block](</a:t>
            </a:r>
            <a:r>
              <a:rPr lang="en-US" spc="10" dirty="0" err="1">
                <a:latin typeface="Times New Roman"/>
                <a:cs typeface="Times New Roman"/>
              </a:rPr>
              <a:t>int</a:t>
            </a:r>
            <a:r>
              <a:rPr lang="en-US" spc="10" dirty="0">
                <a:latin typeface="Times New Roman"/>
                <a:cs typeface="Times New Roman"/>
              </a:rPr>
              <a:t> ref, </a:t>
            </a:r>
            <a:r>
              <a:rPr lang="en-US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someVal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code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 </a:t>
            </a:r>
            <a:r>
              <a:rPr lang="en-US" spc="10" dirty="0">
                <a:latin typeface="Times New Roman"/>
                <a:cs typeface="Times New Roman"/>
              </a:rPr>
              <a:t>else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method2(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payload) </a:t>
            </a:r>
            <a:r>
              <a:rPr lang="en-US" b="1" spc="10" dirty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/... some C++ code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713422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spc="-95" dirty="0">
                <a:latin typeface="Lucida Console"/>
                <a:cs typeface="Lucida Console"/>
              </a:rPr>
              <a:t>if-then-else </a:t>
            </a:r>
            <a:r>
              <a:rPr lang="en-US" sz="3200" spc="15" dirty="0">
                <a:latin typeface="Times New Roman"/>
                <a:cs typeface="Times New Roman"/>
              </a:rPr>
              <a:t>construct:</a:t>
            </a:r>
            <a:endParaRPr lang="en-US" sz="3200" dirty="0">
              <a:latin typeface="Times New Roman"/>
              <a:cs typeface="Times New Roman"/>
            </a:endParaRP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>
                <a:latin typeface="Times New Roman"/>
                <a:cs typeface="Times New Roman"/>
              </a:rPr>
              <a:t>Same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as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the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</a:t>
            </a:r>
            <a:r>
              <a:rPr lang="en-US" spc="-15" dirty="0">
                <a:latin typeface="Times New Roman"/>
                <a:cs typeface="Times New Roman"/>
              </a:rPr>
              <a:t>ypical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C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if-then-else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semantics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and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syntax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FC6E8-BD3C-E24F-ABCE-A0069012B33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49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Lucida Console"/>
                <a:cs typeface="Lucida Console"/>
              </a:rPr>
              <a:t>for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486958"/>
            <a:ext cx="8229600" cy="207330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for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 = 0; 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 &lt; </a:t>
            </a:r>
            <a:r>
              <a:rPr lang="en-US" spc="10" dirty="0" err="1">
                <a:latin typeface="Times New Roman"/>
                <a:cs typeface="Times New Roman"/>
              </a:rPr>
              <a:t>maxIter</a:t>
            </a:r>
            <a:r>
              <a:rPr lang="en-US" spc="10" dirty="0">
                <a:latin typeface="Times New Roman"/>
                <a:cs typeface="Times New Roman"/>
              </a:rPr>
              <a:t>; ++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recvLeft</a:t>
            </a:r>
            <a:r>
              <a:rPr lang="en-US" spc="10" dirty="0">
                <a:latin typeface="Times New Roman"/>
                <a:cs typeface="Times New Roman"/>
              </a:rPr>
              <a:t>[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computeKernel</a:t>
            </a:r>
            <a:r>
              <a:rPr lang="en-US" spc="10" dirty="0">
                <a:latin typeface="Times New Roman"/>
                <a:cs typeface="Times New Roman"/>
              </a:rPr>
              <a:t>(LEFT, data);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recvRight</a:t>
            </a:r>
            <a:r>
              <a:rPr lang="en-US" spc="10" dirty="0">
                <a:latin typeface="Times New Roman"/>
                <a:cs typeface="Times New Roman"/>
              </a:rPr>
              <a:t>[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computeKernel</a:t>
            </a:r>
            <a:r>
              <a:rPr lang="en-US" spc="10" dirty="0">
                <a:latin typeface="Times New Roman"/>
                <a:cs typeface="Times New Roman"/>
              </a:rPr>
              <a:t>(RIGHT, data);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252298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spc="-95" dirty="0" smtClean="0">
                <a:latin typeface="Lucida Console"/>
                <a:cs typeface="Lucida Console"/>
              </a:rPr>
              <a:t>for</a:t>
            </a:r>
            <a:r>
              <a:rPr lang="en-US" sz="3200" i="1" spc="-95" dirty="0" smtClean="0">
                <a:latin typeface="Courier"/>
                <a:cs typeface="Courier"/>
              </a:rPr>
              <a:t> </a:t>
            </a:r>
            <a:r>
              <a:rPr lang="en-US" sz="3200" spc="15" dirty="0" smtClean="0">
                <a:latin typeface="Times New Roman"/>
                <a:cs typeface="Times New Roman"/>
              </a:rPr>
              <a:t>construct</a:t>
            </a:r>
            <a:r>
              <a:rPr lang="en-US" sz="3200" spc="15" dirty="0">
                <a:latin typeface="Times New Roman"/>
                <a:cs typeface="Times New Roman"/>
              </a:rPr>
              <a:t>:</a:t>
            </a:r>
            <a:endParaRPr lang="en-US" sz="3200" dirty="0">
              <a:latin typeface="Times New Roman"/>
              <a:cs typeface="Times New Roman"/>
            </a:endParaRP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 smtClean="0">
                <a:latin typeface="Times New Roman"/>
                <a:cs typeface="Times New Roman"/>
              </a:rPr>
              <a:t>Defines a sequenced </a:t>
            </a:r>
            <a:r>
              <a:rPr lang="en-US" spc="10" dirty="0" smtClean="0">
                <a:latin typeface="Lucida Console"/>
                <a:cs typeface="Lucida Console"/>
              </a:rPr>
              <a:t>for</a:t>
            </a:r>
            <a:r>
              <a:rPr lang="en-US" spc="10" dirty="0" smtClean="0">
                <a:latin typeface="Times New Roman"/>
                <a:cs typeface="Times New Roman"/>
              </a:rPr>
              <a:t> loop (like a sequential C for loop)</a:t>
            </a: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 smtClean="0">
                <a:latin typeface="Times New Roman"/>
                <a:cs typeface="Times New Roman"/>
              </a:rPr>
              <a:t>Once the body for the </a:t>
            </a:r>
            <a:r>
              <a:rPr lang="en-US" i="1" spc="10" dirty="0" err="1" smtClean="0">
                <a:latin typeface="Times New Roman"/>
                <a:cs typeface="Times New Roman"/>
              </a:rPr>
              <a:t>i</a:t>
            </a:r>
            <a:r>
              <a:rPr lang="en-US" spc="10" dirty="0" err="1" smtClean="0">
                <a:latin typeface="Times New Roman"/>
                <a:cs typeface="Times New Roman"/>
              </a:rPr>
              <a:t>th</a:t>
            </a:r>
            <a:r>
              <a:rPr lang="en-US" spc="10" dirty="0" smtClean="0">
                <a:latin typeface="Times New Roman"/>
                <a:cs typeface="Times New Roman"/>
              </a:rPr>
              <a:t> iteration completes, the </a:t>
            </a:r>
            <a:r>
              <a:rPr lang="en-US" i="1" spc="10" dirty="0" err="1" smtClean="0">
                <a:latin typeface="Times New Roman"/>
                <a:cs typeface="Times New Roman"/>
              </a:rPr>
              <a:t>i</a:t>
            </a:r>
            <a:r>
              <a:rPr lang="en-US" spc="10" dirty="0" smtClean="0">
                <a:latin typeface="Times New Roman"/>
                <a:cs typeface="Times New Roman"/>
              </a:rPr>
              <a:t> + 1 iteration is started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4560265"/>
            <a:ext cx="8229600" cy="662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2800" spc="20" dirty="0" err="1" smtClean="0">
                <a:latin typeface="Lucida Console"/>
                <a:cs typeface="Lucida Console"/>
              </a:rPr>
              <a:t>iter</a:t>
            </a:r>
            <a:r>
              <a:rPr lang="en-US" sz="2800" spc="20" dirty="0" smtClean="0">
                <a:latin typeface="Times New Roman"/>
                <a:cs typeface="Times New Roman"/>
              </a:rPr>
              <a:t> must be defined in the class as a member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5197425"/>
            <a:ext cx="8229600" cy="1059551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class </a:t>
            </a:r>
            <a:r>
              <a:rPr lang="en-US" spc="10" dirty="0">
                <a:latin typeface="Times New Roman"/>
                <a:cs typeface="Times New Roman"/>
              </a:rPr>
              <a:t>Foo : </a:t>
            </a:r>
            <a:r>
              <a:rPr lang="en-US" b="1" spc="10" dirty="0">
                <a:latin typeface="Times New Roman"/>
                <a:cs typeface="Times New Roman"/>
              </a:rPr>
              <a:t>public </a:t>
            </a:r>
            <a:r>
              <a:rPr lang="en-US" spc="10" dirty="0" err="1" smtClean="0">
                <a:latin typeface="Times New Roman"/>
                <a:cs typeface="Times New Roman"/>
              </a:rPr>
              <a:t>CBase_Foo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>
                <a:latin typeface="Times New Roman"/>
                <a:cs typeface="Times New Roman"/>
              </a:rPr>
              <a:t>: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r>
              <a:rPr lang="en-US" spc="10" dirty="0">
                <a:latin typeface="Times New Roman"/>
                <a:cs typeface="Times New Roman"/>
              </a:rPr>
              <a:t>;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D1EF0-2EB2-654F-80FC-FFD486F4901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9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Method-Driven Asynchronous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18457"/>
            <a:ext cx="8229600" cy="1959764"/>
          </a:xfrm>
        </p:spPr>
        <p:txBody>
          <a:bodyPr/>
          <a:lstStyle/>
          <a:p>
            <a:r>
              <a:rPr lang="en-US" dirty="0"/>
              <a:t>What happens if an object waits for a return value from a method invocation?</a:t>
            </a:r>
          </a:p>
          <a:p>
            <a:pPr lvl="1"/>
            <a:r>
              <a:rPr lang="en-US" dirty="0" smtClean="0"/>
              <a:t>Performance</a:t>
            </a:r>
            <a:endParaRPr lang="en-US" dirty="0"/>
          </a:p>
          <a:p>
            <a:pPr lvl="1"/>
            <a:r>
              <a:rPr lang="en-US" dirty="0" smtClean="0"/>
              <a:t>Latency</a:t>
            </a:r>
            <a:endParaRPr lang="en-US" dirty="0"/>
          </a:p>
          <a:p>
            <a:pPr lvl="1"/>
            <a:r>
              <a:rPr lang="en-US" dirty="0" smtClean="0"/>
              <a:t>Reasoning </a:t>
            </a:r>
            <a:r>
              <a:rPr lang="en-US" dirty="0"/>
              <a:t>about correctness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18128"/>
            <a:ext cx="8272272" cy="196487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9C538-CB0C-6042-B4CC-A78E872CA4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32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 </a:t>
            </a:r>
            <a:r>
              <a:rPr lang="en-US" sz="2200" dirty="0" smtClean="0">
                <a:latin typeface="Lucida Console"/>
                <a:cs typeface="Lucida Console"/>
              </a:rPr>
              <a:t>while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421117"/>
            <a:ext cx="8229600" cy="3752221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while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i</a:t>
            </a:r>
            <a:r>
              <a:rPr lang="en-US" spc="10" dirty="0">
                <a:latin typeface="Times New Roman"/>
                <a:cs typeface="Times New Roman"/>
              </a:rPr>
              <a:t> &lt; </a:t>
            </a:r>
            <a:r>
              <a:rPr lang="en-US" spc="10" dirty="0" err="1">
                <a:latin typeface="Times New Roman"/>
                <a:cs typeface="Times New Roman"/>
              </a:rPr>
              <a:t>numNeighbors</a:t>
            </a:r>
            <a:r>
              <a:rPr lang="en-US" spc="10" dirty="0">
                <a:latin typeface="Times New Roman"/>
                <a:cs typeface="Times New Roman"/>
              </a:rPr>
              <a:t>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recvData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∗ do something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method1() </a:t>
            </a:r>
            <a:r>
              <a:rPr lang="en-US" i="1" spc="10" dirty="0">
                <a:latin typeface="Times New Roman"/>
                <a:cs typeface="Times New Roman"/>
              </a:rPr>
              <a:t>/∗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method2() </a:t>
            </a:r>
            <a:r>
              <a:rPr lang="en-US" i="1" spc="10" dirty="0">
                <a:latin typeface="Times New Roman"/>
                <a:cs typeface="Times New Roman"/>
              </a:rPr>
              <a:t>/∗ block2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i</a:t>
            </a:r>
            <a:r>
              <a:rPr lang="en-US" spc="10" dirty="0">
                <a:latin typeface="Times New Roman"/>
                <a:cs typeface="Times New Roman"/>
              </a:rPr>
              <a:t>++;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98823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spc="-95" dirty="0" smtClean="0">
                <a:latin typeface="Lucida Console"/>
                <a:cs typeface="Lucida Console"/>
              </a:rPr>
              <a:t>while</a:t>
            </a:r>
            <a:r>
              <a:rPr lang="en-US" sz="3200" i="1" spc="-95" dirty="0" smtClean="0">
                <a:latin typeface="Courier"/>
                <a:cs typeface="Courier"/>
              </a:rPr>
              <a:t> </a:t>
            </a:r>
            <a:r>
              <a:rPr lang="en-US" sz="3200" spc="15" dirty="0">
                <a:latin typeface="Times New Roman"/>
                <a:cs typeface="Times New Roman"/>
              </a:rPr>
              <a:t>construct:</a:t>
            </a:r>
            <a:endParaRPr lang="en-US" sz="32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00000"/>
              </a:lnSpc>
              <a:spcBef>
                <a:spcPts val="285"/>
              </a:spcBef>
              <a:buFont typeface="Wingdings" charset="2"/>
              <a:buChar char="Ø"/>
            </a:pPr>
            <a:r>
              <a:rPr lang="en-US" spc="-15" dirty="0">
                <a:latin typeface="Times New Roman"/>
                <a:cs typeface="Times New Roman"/>
              </a:rPr>
              <a:t>Defines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sequenced  </a:t>
            </a:r>
            <a:r>
              <a:rPr lang="en-US" spc="-114" dirty="0">
                <a:latin typeface="Times New Roman"/>
                <a:cs typeface="Times New Roman"/>
              </a:rPr>
              <a:t> </a:t>
            </a:r>
            <a:r>
              <a:rPr lang="en-US" spc="-80" dirty="0">
                <a:latin typeface="Lucida Console"/>
                <a:cs typeface="Lucida Console"/>
              </a:rPr>
              <a:t>while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l</a:t>
            </a:r>
            <a:r>
              <a:rPr lang="en-US" spc="-5" dirty="0">
                <a:latin typeface="Times New Roman"/>
                <a:cs typeface="Times New Roman"/>
              </a:rPr>
              <a:t>o</a:t>
            </a:r>
            <a:r>
              <a:rPr lang="en-US" spc="5" dirty="0">
                <a:latin typeface="Times New Roman"/>
                <a:cs typeface="Times New Roman"/>
              </a:rPr>
              <a:t>op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(li</a:t>
            </a:r>
            <a:r>
              <a:rPr lang="en-US" spc="-40" dirty="0">
                <a:latin typeface="Times New Roman"/>
                <a:cs typeface="Times New Roman"/>
              </a:rPr>
              <a:t>k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sequential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C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while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l</a:t>
            </a:r>
            <a:r>
              <a:rPr lang="en-US" spc="-5" dirty="0">
                <a:latin typeface="Times New Roman"/>
                <a:cs typeface="Times New Roman"/>
              </a:rPr>
              <a:t>o</a:t>
            </a:r>
            <a:r>
              <a:rPr lang="en-US" spc="15" dirty="0">
                <a:latin typeface="Times New Roman"/>
                <a:cs typeface="Times New Roman"/>
              </a:rPr>
              <a:t>op)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71C86-5730-9A4F-8DFF-6C11A2568F8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339353"/>
          </a:xfrm>
        </p:spPr>
        <p:txBody>
          <a:bodyPr>
            <a:normAutofit fontScale="85000" lnSpcReduction="10000"/>
          </a:bodyPr>
          <a:lstStyle/>
          <a:p>
            <a:pPr marL="320040">
              <a:spcBef>
                <a:spcPts val="0"/>
              </a:spcBef>
            </a:pPr>
            <a:r>
              <a:rPr lang="en-US" sz="3000" spc="20" dirty="0">
                <a:latin typeface="Times New Roman"/>
                <a:cs typeface="Times New Roman"/>
              </a:rPr>
              <a:t>The </a:t>
            </a:r>
            <a:r>
              <a:rPr lang="en-US" sz="3000" spc="110" dirty="0">
                <a:latin typeface="Times New Roman"/>
                <a:cs typeface="Times New Roman"/>
              </a:rPr>
              <a:t> </a:t>
            </a:r>
            <a:r>
              <a:rPr lang="en-US" sz="3000" spc="-95" dirty="0">
                <a:latin typeface="Lucida Console"/>
                <a:cs typeface="Lucida Console"/>
              </a:rPr>
              <a:t>overlap</a:t>
            </a:r>
            <a:r>
              <a:rPr lang="en-US" sz="3000" spc="-95" dirty="0">
                <a:latin typeface="Courier"/>
                <a:cs typeface="Courier"/>
              </a:rPr>
              <a:t> </a:t>
            </a:r>
            <a:r>
              <a:rPr lang="en-US" sz="3000" spc="15" dirty="0">
                <a:latin typeface="Times New Roman"/>
                <a:cs typeface="Times New Roman"/>
              </a:rPr>
              <a:t>construct:</a:t>
            </a:r>
            <a:endParaRPr lang="en-US" sz="3000" dirty="0">
              <a:latin typeface="Times New Roman"/>
              <a:cs typeface="Times New Roman"/>
            </a:endParaRP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25" dirty="0">
                <a:latin typeface="Times New Roman"/>
                <a:cs typeface="Times New Roman"/>
              </a:rPr>
              <a:t>By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default,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Structured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defines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is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foll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spc="-75" dirty="0">
                <a:latin typeface="Times New Roman"/>
                <a:cs typeface="Times New Roman"/>
              </a:rPr>
              <a:t>w</a:t>
            </a:r>
            <a:r>
              <a:rPr lang="en-US" dirty="0">
                <a:latin typeface="Times New Roman"/>
                <a:cs typeface="Times New Roman"/>
              </a:rPr>
              <a:t>ed </a:t>
            </a:r>
            <a:r>
              <a:rPr lang="en-US" spc="-5" dirty="0" smtClean="0">
                <a:latin typeface="Times New Roman"/>
                <a:cs typeface="Times New Roman"/>
              </a:rPr>
              <a:t>sequentially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80" dirty="0">
                <a:latin typeface="Lucida Console"/>
                <a:cs typeface="Lucida Console"/>
              </a:rPr>
              <a:t>overlap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all</a:t>
            </a:r>
            <a:r>
              <a:rPr lang="en-US" spc="-50" dirty="0">
                <a:latin typeface="Times New Roman"/>
                <a:cs typeface="Times New Roman"/>
              </a:rPr>
              <a:t>o</a:t>
            </a:r>
            <a:r>
              <a:rPr lang="en-US" spc="-30" dirty="0">
                <a:latin typeface="Times New Roman"/>
                <a:cs typeface="Times New Roman"/>
              </a:rPr>
              <a:t>ws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multiple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inde</a:t>
            </a:r>
            <a:r>
              <a:rPr lang="en-US" spc="30" dirty="0">
                <a:latin typeface="Times New Roman"/>
                <a:cs typeface="Times New Roman"/>
              </a:rPr>
              <a:t>p</a:t>
            </a:r>
            <a:r>
              <a:rPr lang="en-US" spc="15" dirty="0">
                <a:latin typeface="Times New Roman"/>
                <a:cs typeface="Times New Roman"/>
              </a:rPr>
              <a:t>endent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clauses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5" dirty="0">
                <a:latin typeface="Times New Roman"/>
                <a:cs typeface="Times New Roman"/>
              </a:rPr>
              <a:t>to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execute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an</a:t>
            </a:r>
            <a:r>
              <a:rPr lang="en-US" spc="-45" dirty="0">
                <a:latin typeface="Times New Roman"/>
                <a:cs typeface="Times New Roman"/>
              </a:rPr>
              <a:t>y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rder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30" dirty="0" smtClean="0">
                <a:latin typeface="Times New Roman"/>
                <a:cs typeface="Times New Roman"/>
              </a:rPr>
              <a:t>Any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15" dirty="0" smtClean="0">
                <a:latin typeface="Times New Roman"/>
                <a:cs typeface="Times New Roman"/>
              </a:rPr>
              <a:t>constructs</a:t>
            </a:r>
            <a:r>
              <a:rPr lang="en-US" spc="85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in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5" dirty="0" smtClean="0">
                <a:latin typeface="Times New Roman"/>
                <a:cs typeface="Times New Roman"/>
              </a:rPr>
              <a:t>the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35" dirty="0" smtClean="0">
                <a:latin typeface="Times New Roman"/>
                <a:cs typeface="Times New Roman"/>
              </a:rPr>
              <a:t>b</a:t>
            </a:r>
            <a:r>
              <a:rPr lang="en-US" spc="20" dirty="0" smtClean="0">
                <a:latin typeface="Times New Roman"/>
                <a:cs typeface="Times New Roman"/>
              </a:rPr>
              <a:t>o</a:t>
            </a:r>
            <a:r>
              <a:rPr lang="en-US" spc="-15" dirty="0" smtClean="0">
                <a:latin typeface="Times New Roman"/>
                <a:cs typeface="Times New Roman"/>
              </a:rPr>
              <a:t>dy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of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0" dirty="0" smtClean="0">
                <a:latin typeface="Times New Roman"/>
                <a:cs typeface="Times New Roman"/>
              </a:rPr>
              <a:t>an  </a:t>
            </a:r>
            <a:r>
              <a:rPr lang="en-US" spc="-120" dirty="0" smtClean="0">
                <a:latin typeface="Times New Roman"/>
                <a:cs typeface="Times New Roman"/>
              </a:rPr>
              <a:t> </a:t>
            </a:r>
            <a:r>
              <a:rPr lang="en-US" spc="-80" dirty="0" smtClean="0">
                <a:latin typeface="Lucida Console"/>
                <a:cs typeface="Lucida Console"/>
              </a:rPr>
              <a:t>overlap</a:t>
            </a:r>
            <a:r>
              <a:rPr lang="en-US" spc="30" dirty="0" smtClean="0">
                <a:latin typeface="Courier"/>
                <a:cs typeface="Courier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can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hap</a:t>
            </a:r>
            <a:r>
              <a:rPr lang="en-US" spc="45" dirty="0" smtClean="0">
                <a:latin typeface="Times New Roman"/>
                <a:cs typeface="Times New Roman"/>
              </a:rPr>
              <a:t>p</a:t>
            </a:r>
            <a:r>
              <a:rPr lang="en-US" dirty="0" smtClean="0">
                <a:latin typeface="Times New Roman"/>
                <a:cs typeface="Times New Roman"/>
              </a:rPr>
              <a:t>en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in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0" dirty="0" smtClean="0">
                <a:latin typeface="Times New Roman"/>
                <a:cs typeface="Times New Roman"/>
              </a:rPr>
              <a:t>an</a:t>
            </a:r>
            <a:r>
              <a:rPr lang="en-US" spc="-45" dirty="0" smtClean="0">
                <a:latin typeface="Times New Roman"/>
                <a:cs typeface="Times New Roman"/>
              </a:rPr>
              <a:t>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35" dirty="0" smtClean="0">
                <a:latin typeface="Times New Roman"/>
                <a:cs typeface="Times New Roman"/>
              </a:rPr>
              <a:t>o</a:t>
            </a:r>
            <a:r>
              <a:rPr lang="en-US" dirty="0" smtClean="0">
                <a:latin typeface="Times New Roman"/>
                <a:cs typeface="Times New Roman"/>
              </a:rPr>
              <a:t>rder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25" dirty="0">
                <a:latin typeface="Times New Roman"/>
                <a:cs typeface="Times New Roman"/>
              </a:rPr>
              <a:t>An  </a:t>
            </a:r>
            <a:r>
              <a:rPr lang="en-US" spc="-120" dirty="0">
                <a:latin typeface="Times New Roman"/>
                <a:cs typeface="Times New Roman"/>
              </a:rPr>
              <a:t> </a:t>
            </a:r>
            <a:r>
              <a:rPr lang="en-US" spc="-80" dirty="0">
                <a:latin typeface="Lucida Console"/>
                <a:cs typeface="Lucida Console"/>
              </a:rPr>
              <a:t>overlap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finishes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when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a</a:t>
            </a:r>
            <a:r>
              <a:rPr lang="en-US" spc="-45" dirty="0">
                <a:latin typeface="Times New Roman"/>
                <a:cs typeface="Times New Roman"/>
              </a:rPr>
              <a:t>ll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the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statements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it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are executed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dirty="0" smtClean="0">
                <a:latin typeface="Times New Roman"/>
                <a:cs typeface="Times New Roman"/>
              </a:rPr>
              <a:t>Syntax </a:t>
            </a:r>
            <a:r>
              <a:rPr lang="en-US" spc="-80" dirty="0">
                <a:latin typeface="Lucida Console"/>
                <a:cs typeface="Lucida Console"/>
              </a:rPr>
              <a:t>overlap </a:t>
            </a:r>
            <a:r>
              <a:rPr lang="en-US" spc="95" dirty="0">
                <a:latin typeface="Lucida Console"/>
                <a:cs typeface="Lucida Console"/>
              </a:rPr>
              <a:t>{</a:t>
            </a:r>
            <a:r>
              <a:rPr lang="en-US" i="1" spc="95" dirty="0">
                <a:latin typeface="Lucida Console"/>
                <a:cs typeface="Lucida Console"/>
              </a:rPr>
              <a:t> </a:t>
            </a:r>
            <a:r>
              <a:rPr lang="en-US" i="1" spc="20" dirty="0">
                <a:latin typeface="Lucida Console"/>
                <a:cs typeface="Lucida Console"/>
              </a:rPr>
              <a:t> </a:t>
            </a:r>
            <a:r>
              <a:rPr lang="en-US" spc="-80" dirty="0">
                <a:latin typeface="Lucida Console"/>
                <a:cs typeface="Lucida Console"/>
              </a:rPr>
              <a:t>/* </a:t>
            </a:r>
            <a:r>
              <a:rPr lang="en-US" spc="-80" dirty="0" err="1">
                <a:latin typeface="Lucida Console"/>
                <a:cs typeface="Lucida Console"/>
              </a:rPr>
              <a:t>sdag</a:t>
            </a:r>
            <a:r>
              <a:rPr lang="en-US" spc="-80" dirty="0">
                <a:latin typeface="Lucida Console"/>
                <a:cs typeface="Lucida Console"/>
              </a:rPr>
              <a:t> constructs */ </a:t>
            </a:r>
            <a:r>
              <a:rPr lang="en-US" spc="95" dirty="0" smtClean="0">
                <a:latin typeface="Lucida Console"/>
                <a:cs typeface="Lucida Console"/>
              </a:rPr>
              <a:t>}</a:t>
            </a:r>
            <a:endParaRPr lang="en-US" dirty="0">
              <a:latin typeface="Lucida Console"/>
              <a:cs typeface="Lucida Console"/>
            </a:endParaRPr>
          </a:p>
          <a:p>
            <a:pPr marL="459740" marR="12700" indent="0">
              <a:spcBef>
                <a:spcPts val="0"/>
              </a:spcBef>
              <a:buNone/>
            </a:pPr>
            <a:endParaRPr lang="en-US" dirty="0" smtClean="0">
              <a:latin typeface="Times New Roman"/>
              <a:cs typeface="Times New Roman"/>
            </a:endParaRPr>
          </a:p>
          <a:p>
            <a:pPr marL="459740" marR="12700" indent="0">
              <a:spcBef>
                <a:spcPts val="0"/>
              </a:spcBef>
              <a:buNone/>
            </a:pPr>
            <a:r>
              <a:rPr lang="en-US" sz="2600" dirty="0" smtClean="0">
                <a:latin typeface="Times New Roman"/>
                <a:cs typeface="Times New Roman"/>
              </a:rPr>
              <a:t>What are the possible execution sequences?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01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overlap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332942"/>
            <a:ext cx="8229600" cy="203200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block1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overlap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block2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entryMethod1[100](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ref_num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param1) </a:t>
            </a:r>
            <a:r>
              <a:rPr lang="en-US" i="1" spc="10" dirty="0">
                <a:latin typeface="Times New Roman"/>
                <a:cs typeface="Times New Roman"/>
              </a:rPr>
              <a:t>/∗ block3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entryMethod2(</a:t>
            </a:r>
            <a:r>
              <a:rPr lang="en-US" b="1" spc="10" dirty="0">
                <a:latin typeface="Times New Roman"/>
                <a:cs typeface="Times New Roman"/>
              </a:rPr>
              <a:t>char </a:t>
            </a:r>
            <a:r>
              <a:rPr lang="en-US" spc="10" dirty="0" err="1">
                <a:latin typeface="Times New Roman"/>
                <a:cs typeface="Times New Roman"/>
              </a:rPr>
              <a:t>myChar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block4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block5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C79A4-7AED-7F42-8FDB-9C60F0C27FD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79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Illustration of a long “overlap”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2474928"/>
            <a:ext cx="4772213" cy="1923283"/>
          </a:xfrm>
        </p:spPr>
        <p:txBody>
          <a:bodyPr>
            <a:normAutofit/>
          </a:bodyPr>
          <a:lstStyle/>
          <a:p>
            <a:pPr marL="12700" marR="12700">
              <a:spcBef>
                <a:spcPts val="0"/>
              </a:spcBef>
            </a:pPr>
            <a:r>
              <a:rPr lang="en-US" sz="2300" spc="-5" dirty="0">
                <a:latin typeface="Times New Roman"/>
                <a:cs typeface="Times New Roman"/>
              </a:rPr>
              <a:t>Overlap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15" dirty="0">
                <a:latin typeface="Times New Roman"/>
                <a:cs typeface="Times New Roman"/>
              </a:rPr>
              <a:t>can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40" dirty="0">
                <a:latin typeface="Times New Roman"/>
                <a:cs typeface="Times New Roman"/>
              </a:rPr>
              <a:t>b</a:t>
            </a:r>
            <a:r>
              <a:rPr lang="en-US" sz="2300" spc="-5" dirty="0">
                <a:latin typeface="Times New Roman"/>
                <a:cs typeface="Times New Roman"/>
              </a:rPr>
              <a:t>e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dirty="0">
                <a:latin typeface="Times New Roman"/>
                <a:cs typeface="Times New Roman"/>
              </a:rPr>
              <a:t>used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35" dirty="0">
                <a:latin typeface="Times New Roman"/>
                <a:cs typeface="Times New Roman"/>
              </a:rPr>
              <a:t>to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25" dirty="0">
                <a:latin typeface="Times New Roman"/>
                <a:cs typeface="Times New Roman"/>
              </a:rPr>
              <a:t>get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5" dirty="0">
                <a:latin typeface="Times New Roman"/>
                <a:cs typeface="Times New Roman"/>
              </a:rPr>
              <a:t>back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10" dirty="0">
                <a:latin typeface="Times New Roman"/>
                <a:cs typeface="Times New Roman"/>
              </a:rPr>
              <a:t>some</a:t>
            </a:r>
            <a:r>
              <a:rPr lang="en-US" sz="2300" spc="-5" dirty="0">
                <a:latin typeface="Times New Roman"/>
                <a:cs typeface="Times New Roman"/>
              </a:rPr>
              <a:t> </a:t>
            </a:r>
            <a:r>
              <a:rPr lang="en-US" sz="2300" spc="-25" dirty="0">
                <a:latin typeface="Times New Roman"/>
                <a:cs typeface="Times New Roman"/>
              </a:rPr>
              <a:t>of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30" dirty="0">
                <a:latin typeface="Times New Roman"/>
                <a:cs typeface="Times New Roman"/>
              </a:rPr>
              <a:t>the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5" dirty="0">
                <a:latin typeface="Times New Roman"/>
                <a:cs typeface="Times New Roman"/>
              </a:rPr>
              <a:t>asynchrony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5" dirty="0">
                <a:latin typeface="Times New Roman"/>
                <a:cs typeface="Times New Roman"/>
              </a:rPr>
              <a:t>within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30" dirty="0">
                <a:latin typeface="Times New Roman"/>
                <a:cs typeface="Times New Roman"/>
              </a:rPr>
              <a:t>a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-5" dirty="0" err="1">
                <a:latin typeface="Times New Roman"/>
                <a:cs typeface="Times New Roman"/>
              </a:rPr>
              <a:t>c</a:t>
            </a:r>
            <a:r>
              <a:rPr lang="en-US" sz="2300" spc="20" dirty="0" err="1">
                <a:latin typeface="Times New Roman"/>
                <a:cs typeface="Times New Roman"/>
              </a:rPr>
              <a:t>h</a:t>
            </a:r>
            <a:r>
              <a:rPr lang="en-US" sz="2300" spc="-15" dirty="0" err="1">
                <a:latin typeface="Times New Roman"/>
                <a:cs typeface="Times New Roman"/>
              </a:rPr>
              <a:t>a</a:t>
            </a:r>
            <a:r>
              <a:rPr lang="en-US" sz="2300" dirty="0" err="1">
                <a:latin typeface="Times New Roman"/>
                <a:cs typeface="Times New Roman"/>
              </a:rPr>
              <a:t>re</a:t>
            </a:r>
            <a:endParaRPr lang="en-US" sz="23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But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30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constrained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55562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dirty="0">
                <a:latin typeface="Times New Roman"/>
                <a:cs typeface="Times New Roman"/>
              </a:rPr>
              <a:t>Ma</a:t>
            </a:r>
            <a:r>
              <a:rPr lang="en-US" sz="1800" spc="-30" dirty="0">
                <a:latin typeface="Times New Roman"/>
                <a:cs typeface="Times New Roman"/>
              </a:rPr>
              <a:t>k</a:t>
            </a:r>
            <a:r>
              <a:rPr lang="en-US" sz="1800" spc="-5" dirty="0">
                <a:latin typeface="Times New Roman"/>
                <a:cs typeface="Times New Roman"/>
              </a:rPr>
              <a:t>es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f</a:t>
            </a:r>
            <a:r>
              <a:rPr lang="en-US" sz="1800" spc="-50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</a:t>
            </a:r>
            <a:r>
              <a:rPr lang="en-US" sz="1800" spc="-30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disciplined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rogramming,</a:t>
            </a:r>
          </a:p>
          <a:p>
            <a:pPr marL="525779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600" spc="10" dirty="0" smtClean="0">
                <a:latin typeface="Times New Roman"/>
                <a:cs typeface="Times New Roman"/>
              </a:rPr>
              <a:t>with</a:t>
            </a:r>
            <a:r>
              <a:rPr lang="en-US" sz="1600" spc="80" dirty="0" smtClean="0">
                <a:latin typeface="Times New Roman"/>
                <a:cs typeface="Times New Roman"/>
              </a:rPr>
              <a:t> </a:t>
            </a:r>
            <a:r>
              <a:rPr lang="en-US" sz="1600" spc="-15" dirty="0">
                <a:latin typeface="Times New Roman"/>
                <a:cs typeface="Times New Roman"/>
              </a:rPr>
              <a:t>fe</a:t>
            </a:r>
            <a:r>
              <a:rPr lang="en-US" sz="1600" spc="-50" dirty="0">
                <a:latin typeface="Times New Roman"/>
                <a:cs typeface="Times New Roman"/>
              </a:rPr>
              <a:t>w</a:t>
            </a:r>
            <a:r>
              <a:rPr lang="en-US" sz="1600" spc="10" dirty="0">
                <a:latin typeface="Times New Roman"/>
                <a:cs typeface="Times New Roman"/>
              </a:rPr>
              <a:t>er</a:t>
            </a:r>
            <a:r>
              <a:rPr lang="en-US" sz="1600" spc="80" dirty="0">
                <a:latin typeface="Times New Roman"/>
                <a:cs typeface="Times New Roman"/>
              </a:rPr>
              <a:t> </a:t>
            </a:r>
            <a:r>
              <a:rPr lang="en-US" sz="1600" spc="15" dirty="0">
                <a:latin typeface="Times New Roman"/>
                <a:cs typeface="Times New Roman"/>
              </a:rPr>
              <a:t>race</a:t>
            </a:r>
            <a:r>
              <a:rPr lang="en-US" sz="1600" spc="80" dirty="0">
                <a:latin typeface="Times New Roman"/>
                <a:cs typeface="Times New Roman"/>
              </a:rPr>
              <a:t> </a:t>
            </a:r>
            <a:r>
              <a:rPr lang="en-US" sz="1600" spc="10" dirty="0" smtClean="0">
                <a:latin typeface="Times New Roman"/>
                <a:cs typeface="Times New Roman"/>
              </a:rPr>
              <a:t>conditions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6CF4-0FD8-484C-93EC-0AF340E9BF60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122</a:t>
            </a:fld>
            <a:endParaRPr lang="en-US"/>
          </a:p>
        </p:txBody>
      </p:sp>
      <p:pic>
        <p:nvPicPr>
          <p:cNvPr id="8" name="Picture 7" descr="overlap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412" y="797089"/>
            <a:ext cx="3536079" cy="528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3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88352"/>
            <a:ext cx="8229600" cy="1942354"/>
          </a:xfrm>
        </p:spPr>
        <p:txBody>
          <a:bodyPr>
            <a:normAutofit/>
          </a:bodyPr>
          <a:lstStyle/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000" spc="20" dirty="0">
                <a:latin typeface="Times New Roman"/>
                <a:cs typeface="Times New Roman"/>
              </a:rPr>
              <a:t>The </a:t>
            </a:r>
            <a:r>
              <a:rPr lang="en-US" sz="2000" spc="110" dirty="0">
                <a:latin typeface="Times New Roman"/>
                <a:cs typeface="Times New Roman"/>
              </a:rPr>
              <a:t> </a:t>
            </a:r>
            <a:r>
              <a:rPr lang="en-US" sz="2000" spc="-95" dirty="0" err="1">
                <a:latin typeface="Lucida Console"/>
                <a:cs typeface="Lucida Console"/>
              </a:rPr>
              <a:t>forall</a:t>
            </a:r>
            <a:r>
              <a:rPr lang="en-US" sz="2000" spc="-95" dirty="0">
                <a:latin typeface="Courier"/>
                <a:cs typeface="Courier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construct: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“do-all”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semantics: </a:t>
            </a:r>
            <a:r>
              <a:rPr lang="en-US" sz="2000" spc="-55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iterations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m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-45" dirty="0">
                <a:latin typeface="Times New Roman"/>
                <a:cs typeface="Times New Roman"/>
              </a:rPr>
              <a:t>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an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any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5" dirty="0">
                <a:latin typeface="Times New Roman"/>
                <a:cs typeface="Times New Roman"/>
              </a:rPr>
              <a:t>o</a:t>
            </a:r>
            <a:r>
              <a:rPr lang="en-US" sz="2000" dirty="0">
                <a:latin typeface="Times New Roman"/>
                <a:cs typeface="Times New Roman"/>
              </a:rPr>
              <a:t>rder</a:t>
            </a: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Syntax: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  <a:tabLst>
                <a:tab pos="1841500" algn="l"/>
              </a:tabLst>
            </a:pPr>
            <a:r>
              <a:rPr lang="en-US" sz="2000" spc="-80" dirty="0" smtClean="0">
                <a:latin typeface="Lucida Console"/>
                <a:cs typeface="Lucida Console"/>
              </a:rPr>
              <a:t>  </a:t>
            </a:r>
            <a:r>
              <a:rPr lang="en-US" sz="2000" spc="-80" dirty="0" err="1" smtClean="0">
                <a:latin typeface="Lucida Console"/>
                <a:cs typeface="Lucida Console"/>
              </a:rPr>
              <a:t>forall</a:t>
            </a:r>
            <a:r>
              <a:rPr lang="en-US" sz="2000" spc="-80" dirty="0" smtClean="0">
                <a:latin typeface="Lucida Console"/>
                <a:cs typeface="Lucida Console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[&lt;</a:t>
            </a:r>
            <a:r>
              <a:rPr lang="en-US" sz="2000" spc="-80" dirty="0" err="1">
                <a:latin typeface="Lucida Console"/>
                <a:cs typeface="Lucida Console"/>
              </a:rPr>
              <a:t>ident</a:t>
            </a:r>
            <a:r>
              <a:rPr lang="en-US" sz="2000" spc="-80" dirty="0">
                <a:latin typeface="Lucida Console"/>
                <a:cs typeface="Lucida Console"/>
              </a:rPr>
              <a:t>&gt;] (&lt;min&gt; :	&lt;max&gt;, &lt;stride&gt;) &lt;body&gt;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range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from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&lt;min&gt;</a:t>
            </a:r>
            <a:r>
              <a:rPr lang="en-US" sz="2000" spc="30" dirty="0">
                <a:latin typeface="Lucida Console"/>
                <a:cs typeface="Lucida Console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&lt;max&gt;</a:t>
            </a:r>
            <a:r>
              <a:rPr lang="en-US" sz="2000" spc="30" dirty="0">
                <a:latin typeface="Lucida Console"/>
                <a:cs typeface="Lucida Console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inclusive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01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err="1" smtClean="0">
                <a:latin typeface="Lucida Console"/>
                <a:cs typeface="Lucida Console"/>
              </a:rPr>
              <a:t>forall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660588"/>
            <a:ext cx="8229600" cy="118035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err="1" smtClean="0">
                <a:latin typeface="Times New Roman"/>
                <a:cs typeface="Times New Roman"/>
              </a:rPr>
              <a:t>forall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[block] (0 : </a:t>
            </a:r>
            <a:r>
              <a:rPr lang="en-US" spc="10" dirty="0" err="1">
                <a:latin typeface="Times New Roman"/>
                <a:cs typeface="Times New Roman"/>
              </a:rPr>
              <a:t>numBlocks</a:t>
            </a:r>
            <a:r>
              <a:rPr lang="en-US" spc="10" dirty="0">
                <a:latin typeface="Times New Roman"/>
                <a:cs typeface="Times New Roman"/>
              </a:rPr>
              <a:t> − 1, 1)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    when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method1[block](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spc="10" dirty="0">
                <a:latin typeface="Times New Roman"/>
                <a:cs typeface="Times New Roman"/>
              </a:rPr>
              <a:t> ref,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someVal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code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57200" y="4982879"/>
            <a:ext cx="8229600" cy="62006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tabLst>
                <a:tab pos="3175635" algn="l"/>
              </a:tabLst>
            </a:pPr>
            <a:r>
              <a:rPr lang="en-US" sz="4000" spc="-15" dirty="0">
                <a:latin typeface="Times New Roman"/>
                <a:cs typeface="Times New Roman"/>
              </a:rPr>
              <a:t>Assume </a:t>
            </a:r>
            <a:r>
              <a:rPr lang="en-US" sz="4000" spc="114" dirty="0">
                <a:latin typeface="Times New Roman"/>
                <a:cs typeface="Times New Roman"/>
              </a:rPr>
              <a:t> </a:t>
            </a:r>
            <a:r>
              <a:rPr lang="en-US" sz="4000" spc="-95" dirty="0">
                <a:latin typeface="Lucida Console"/>
                <a:cs typeface="Lucida Console"/>
              </a:rPr>
              <a:t>block</a:t>
            </a:r>
            <a:r>
              <a:rPr lang="en-US" sz="4000" spc="-95" dirty="0">
                <a:latin typeface="Courier"/>
                <a:cs typeface="Courier"/>
              </a:rPr>
              <a:t> </a:t>
            </a:r>
            <a:r>
              <a:rPr lang="en-US" sz="4000" spc="-30" dirty="0">
                <a:latin typeface="Times New Roman"/>
                <a:cs typeface="Times New Roman"/>
              </a:rPr>
              <a:t>is</a:t>
            </a:r>
            <a:r>
              <a:rPr lang="en-US" sz="4000" spc="85" dirty="0">
                <a:latin typeface="Times New Roman"/>
                <a:cs typeface="Times New Roman"/>
              </a:rPr>
              <a:t> </a:t>
            </a:r>
            <a:r>
              <a:rPr lang="en-US" sz="4000" spc="-5" dirty="0">
                <a:latin typeface="Times New Roman"/>
                <a:cs typeface="Times New Roman"/>
              </a:rPr>
              <a:t>decl</a:t>
            </a:r>
            <a:r>
              <a:rPr lang="en-US" sz="4000" spc="-35" dirty="0">
                <a:latin typeface="Times New Roman"/>
                <a:cs typeface="Times New Roman"/>
              </a:rPr>
              <a:t>a</a:t>
            </a:r>
            <a:r>
              <a:rPr lang="en-US" sz="4000" dirty="0">
                <a:latin typeface="Times New Roman"/>
                <a:cs typeface="Times New Roman"/>
              </a:rPr>
              <a:t>red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-20" dirty="0">
                <a:latin typeface="Times New Roman"/>
                <a:cs typeface="Times New Roman"/>
              </a:rPr>
              <a:t>in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30" dirty="0">
                <a:latin typeface="Times New Roman"/>
                <a:cs typeface="Times New Roman"/>
              </a:rPr>
              <a:t>the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-10" dirty="0">
                <a:latin typeface="Times New Roman"/>
                <a:cs typeface="Times New Roman"/>
              </a:rPr>
              <a:t>class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5" dirty="0">
                <a:latin typeface="Times New Roman"/>
                <a:cs typeface="Times New Roman"/>
              </a:rPr>
              <a:t>as </a:t>
            </a:r>
            <a:r>
              <a:rPr lang="en-US" sz="4000" spc="110" dirty="0">
                <a:latin typeface="Times New Roman"/>
                <a:cs typeface="Times New Roman"/>
              </a:rPr>
              <a:t> </a:t>
            </a:r>
            <a:r>
              <a:rPr lang="en-US" sz="4000" spc="-95" dirty="0">
                <a:latin typeface="Lucida Console"/>
                <a:cs typeface="Lucida Console"/>
              </a:rPr>
              <a:t>public:	</a:t>
            </a:r>
            <a:r>
              <a:rPr lang="en-US" sz="4000" spc="-95" dirty="0" err="1">
                <a:latin typeface="Lucida Console"/>
                <a:cs typeface="Lucida Console"/>
              </a:rPr>
              <a:t>int</a:t>
            </a:r>
            <a:r>
              <a:rPr lang="en-US" sz="4000" spc="-90" dirty="0">
                <a:latin typeface="Lucida Console"/>
                <a:cs typeface="Lucida Console"/>
              </a:rPr>
              <a:t> </a:t>
            </a:r>
            <a:r>
              <a:rPr lang="en-US" sz="4000" spc="-95" dirty="0">
                <a:latin typeface="Lucida Console"/>
                <a:cs typeface="Lucida Console"/>
              </a:rPr>
              <a:t>block;</a:t>
            </a:r>
            <a:endParaRPr lang="en-US" sz="4000" dirty="0">
              <a:latin typeface="Lucida Console"/>
              <a:cs typeface="Lucida Console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CBB59-B693-1146-BFCE-B6F69337C5D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0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>
                <a:solidFill>
                  <a:srgbClr val="CC0000"/>
                </a:solidFill>
                <a:latin typeface="Times New Roman"/>
                <a:cs typeface="Times New Roman"/>
              </a:rPr>
              <a:t>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1937"/>
            <a:ext cx="8229600" cy="490502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 smtClean="0"/>
              <a:t>mainmodule</a:t>
            </a:r>
            <a:r>
              <a:rPr lang="en-US" b="1" dirty="0" smtClean="0"/>
              <a:t> </a:t>
            </a:r>
            <a:r>
              <a:rPr lang="en-US" dirty="0"/>
              <a:t>prefix </a:t>
            </a:r>
            <a:r>
              <a:rPr lang="en-US" dirty="0" smtClean="0"/>
              <a:t>{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[</a:t>
            </a:r>
            <a:r>
              <a:rPr lang="en-US" dirty="0" err="1"/>
              <a:t>reductiontarget</a:t>
            </a:r>
            <a:r>
              <a:rPr lang="en-US" dirty="0"/>
              <a:t>] void </a:t>
            </a:r>
            <a:r>
              <a:rPr lang="en-US" dirty="0" err="1"/>
              <a:t>checkIn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array </a:t>
            </a:r>
            <a:r>
              <a:rPr lang="en-US" dirty="0"/>
              <a:t>[1D] Prefix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Prefix(</a:t>
            </a:r>
            <a:r>
              <a:rPr lang="en-US" dirty="0" err="1"/>
              <a:t>int</a:t>
            </a:r>
            <a:r>
              <a:rPr lang="en-US" dirty="0"/>
              <a:t> n, 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/>
              <a:t>m);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passValue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step, </a:t>
            </a:r>
            <a:r>
              <a:rPr lang="en-US" b="1" dirty="0"/>
              <a:t>unsigned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incomingValue</a:t>
            </a:r>
            <a:r>
              <a:rPr lang="en-US" dirty="0"/>
              <a:t>);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26E96-1509-BA4A-BD5E-23E11A1BB98A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66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 smtClean="0">
                <a:solidFill>
                  <a:srgbClr val="CC0000"/>
                </a:solidFill>
                <a:latin typeface="Times New Roman"/>
                <a:cs typeface="Times New Roman"/>
              </a:rPr>
              <a:t>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4611"/>
            <a:ext cx="8229600" cy="4905022"/>
          </a:xfrm>
          <a:solidFill>
            <a:srgbClr val="CCD1D9"/>
          </a:solidFill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      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startPrefixCalculation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for</a:t>
            </a:r>
            <a:r>
              <a:rPr lang="en-US" dirty="0"/>
              <a:t>(stage = 0; (1 &lt;&lt; stage) &lt; </a:t>
            </a:r>
            <a:r>
              <a:rPr lang="en-US" dirty="0" err="1"/>
              <a:t>numElements</a:t>
            </a:r>
            <a:r>
              <a:rPr lang="en-US" dirty="0"/>
              <a:t>; stage++) {</a:t>
            </a:r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serial </a:t>
            </a:r>
            <a:r>
              <a:rPr lang="en-US" dirty="0"/>
              <a:t>”</a:t>
            </a:r>
            <a:r>
              <a:rPr lang="en-US" dirty="0" err="1" smtClean="0"/>
              <a:t>send_value</a:t>
            </a:r>
            <a:r>
              <a:rPr lang="en-US" dirty="0"/>
              <a:t>” {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dirty="0" err="1" smtClean="0"/>
              <a:t>targetIndex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thisIndex</a:t>
            </a:r>
            <a:r>
              <a:rPr lang="en-US" dirty="0"/>
              <a:t> + (1&lt;&lt;stage);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targetIndex</a:t>
            </a:r>
            <a:r>
              <a:rPr lang="en-US" dirty="0"/>
              <a:t> &lt; </a:t>
            </a:r>
            <a:r>
              <a:rPr lang="en-US" dirty="0" err="1"/>
              <a:t>numElements</a:t>
            </a:r>
            <a:r>
              <a:rPr lang="en-US" dirty="0"/>
              <a:t>)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              </a:t>
            </a:r>
            <a:r>
              <a:rPr lang="en-US" dirty="0" err="1" smtClean="0"/>
              <a:t>thisProxy</a:t>
            </a:r>
            <a:r>
              <a:rPr lang="en-US" dirty="0" smtClean="0"/>
              <a:t>[</a:t>
            </a:r>
            <a:r>
              <a:rPr lang="en-US" dirty="0" err="1" smtClean="0"/>
              <a:t>targetIndex</a:t>
            </a:r>
            <a:r>
              <a:rPr lang="en-US" dirty="0" smtClean="0"/>
              <a:t>].</a:t>
            </a:r>
            <a:r>
              <a:rPr lang="en-US" dirty="0" err="1" smtClean="0"/>
              <a:t>passValue</a:t>
            </a:r>
            <a:r>
              <a:rPr lang="en-US" dirty="0" smtClean="0"/>
              <a:t>(stage, value);</a:t>
            </a:r>
          </a:p>
          <a:p>
            <a:pPr marL="0" indent="0">
              <a:buNone/>
            </a:pPr>
            <a:r>
              <a:rPr lang="en-US" dirty="0" smtClean="0"/>
              <a:t>   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thisIndex</a:t>
            </a:r>
            <a:r>
              <a:rPr lang="en-US" dirty="0"/>
              <a:t> &gt;= (1&lt;&lt;stage))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b="1" dirty="0" smtClean="0"/>
              <a:t>when </a:t>
            </a:r>
            <a:r>
              <a:rPr lang="en-US" dirty="0" err="1"/>
              <a:t>passValue</a:t>
            </a:r>
            <a:r>
              <a:rPr lang="en-US" dirty="0"/>
              <a:t>[stage] 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 smtClean="0"/>
              <a:t>incoming_stage</a:t>
            </a:r>
            <a:r>
              <a:rPr lang="en-US" dirty="0"/>
              <a:t>, </a:t>
            </a:r>
            <a:r>
              <a:rPr lang="en-US" b="1" dirty="0"/>
              <a:t>unsigned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 smtClean="0"/>
              <a:t>incoming_value</a:t>
            </a:r>
            <a:r>
              <a:rPr lang="en-US" dirty="0"/>
              <a:t>) </a:t>
            </a:r>
            <a:r>
              <a:rPr lang="en-US" b="1" dirty="0"/>
              <a:t>serial</a:t>
            </a:r>
          </a:p>
          <a:p>
            <a:pPr marL="0" indent="0">
              <a:buNone/>
            </a:pPr>
            <a:r>
              <a:rPr lang="en-US" dirty="0" smtClean="0"/>
              <a:t>                                 {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       value </a:t>
            </a:r>
            <a:r>
              <a:rPr lang="en-US" dirty="0"/>
              <a:t>+= </a:t>
            </a:r>
            <a:r>
              <a:rPr lang="en-US" dirty="0" err="1" smtClean="0"/>
              <a:t>incoming_value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   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serial </a:t>
            </a:r>
            <a:r>
              <a:rPr lang="en-US" dirty="0"/>
              <a:t>”done” {</a:t>
            </a:r>
          </a:p>
          <a:p>
            <a:pPr marL="0" indent="0">
              <a:buNone/>
            </a:pPr>
            <a:r>
              <a:rPr lang="en-US" dirty="0" smtClean="0"/>
              <a:t>                     contribute</a:t>
            </a:r>
            <a:r>
              <a:rPr lang="en-US" dirty="0"/>
              <a:t>(</a:t>
            </a:r>
            <a:r>
              <a:rPr lang="en-US" dirty="0" err="1"/>
              <a:t>CkCallback</a:t>
            </a:r>
            <a:r>
              <a:rPr lang="en-US" dirty="0"/>
              <a:t>(</a:t>
            </a:r>
            <a:r>
              <a:rPr lang="en-US" dirty="0" err="1"/>
              <a:t>CkReductionTarget</a:t>
            </a:r>
            <a:r>
              <a:rPr lang="en-US" dirty="0"/>
              <a:t>(Main, </a:t>
            </a:r>
            <a:r>
              <a:rPr lang="en-US" dirty="0" err="1"/>
              <a:t>checkIn</a:t>
            </a:r>
            <a:r>
              <a:rPr lang="en-US" dirty="0"/>
              <a:t>), </a:t>
            </a:r>
            <a:r>
              <a:rPr lang="en-US" dirty="0" err="1"/>
              <a:t>mainProxy</a:t>
            </a:r>
            <a:r>
              <a:rPr lang="en-US" dirty="0"/>
              <a:t>)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      }</a:t>
            </a:r>
          </a:p>
          <a:p>
            <a:pPr marL="0" indent="0">
              <a:buNone/>
            </a:pPr>
            <a:r>
              <a:rPr lang="en-US" dirty="0" smtClean="0"/>
              <a:t>            };</a:t>
            </a:r>
          </a:p>
          <a:p>
            <a:pPr marL="0" indent="0">
              <a:buNone/>
            </a:pPr>
            <a:r>
              <a:rPr lang="en-US" dirty="0" smtClean="0"/>
              <a:t>    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AFB5-36D4-A04A-902D-17C72C17DF1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2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solidFill>
                  <a:srgbClr val="CC0000"/>
                </a:solidFill>
                <a:latin typeface="Times New Roman"/>
                <a:cs typeface="Times New Roman"/>
              </a:rPr>
              <a:t>.</a:t>
            </a:r>
            <a:r>
              <a:rPr lang="en-US" spc="-10" dirty="0">
                <a:solidFill>
                  <a:srgbClr val="CC0000"/>
                </a:solidFill>
              </a:rPr>
              <a:t>C</a:t>
            </a:r>
            <a:r>
              <a:rPr lang="en-US" spc="114" dirty="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>
                <a:solidFill>
                  <a:srgbClr val="CC0000"/>
                </a:solidFill>
                <a:latin typeface="Times New Roman"/>
                <a:cs typeface="Times New Roman"/>
              </a:rPr>
              <a:t>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83577"/>
            <a:ext cx="8229600" cy="552557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prefix.decl.h</a:t>
            </a:r>
            <a:r>
              <a:rPr lang="en-US" dirty="0"/>
              <a:t>”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&lt;</a:t>
            </a:r>
            <a:r>
              <a:rPr lang="en-US" dirty="0" err="1"/>
              <a:t>stdlib.h</a:t>
            </a:r>
            <a:r>
              <a:rPr lang="en-US" dirty="0"/>
              <a:t>&gt;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Main : </a:t>
            </a:r>
            <a:r>
              <a:rPr lang="en-US" b="1" dirty="0"/>
              <a:t>public </a:t>
            </a:r>
            <a:r>
              <a:rPr lang="en-US" dirty="0" err="1" smtClean="0"/>
              <a:t>CBase</a:t>
            </a:r>
            <a:r>
              <a:rPr lang="en-US" dirty="0" err="1"/>
              <a:t>_</a:t>
            </a:r>
            <a:r>
              <a:rPr lang="en-US" dirty="0" err="1" smtClean="0"/>
              <a:t>Main</a:t>
            </a:r>
            <a:r>
              <a:rPr lang="en-US" dirty="0" smtClean="0"/>
              <a:t> </a:t>
            </a:r>
            <a:r>
              <a:rPr lang="en-US" dirty="0"/>
              <a:t>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public</a:t>
            </a:r>
            <a:r>
              <a:rPr lang="en-US" dirty="0"/>
              <a:t>: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CProxy_Prefix</a:t>
            </a:r>
            <a:r>
              <a:rPr lang="en-US" dirty="0" smtClean="0"/>
              <a:t> </a:t>
            </a:r>
            <a:r>
              <a:rPr lang="en-US" dirty="0" err="1"/>
              <a:t>prefixArray</a:t>
            </a:r>
            <a:r>
              <a:rPr lang="en-US" dirty="0"/>
              <a:t>;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numElements</a:t>
            </a:r>
            <a:r>
              <a:rPr lang="en-US" dirty="0"/>
              <a:t> = 10;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msg</a:t>
            </a:r>
            <a:r>
              <a:rPr lang="en-US" dirty="0"/>
              <a:t>&gt;</a:t>
            </a:r>
            <a:r>
              <a:rPr lang="en-US" dirty="0" err="1"/>
              <a:t>argc</a:t>
            </a:r>
            <a:r>
              <a:rPr lang="en-US" dirty="0"/>
              <a:t> &gt; 1)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dirty="0" err="1" smtClean="0"/>
              <a:t>numElements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atoi</a:t>
            </a:r>
            <a:r>
              <a:rPr lang="en-US" dirty="0"/>
              <a:t>(</a:t>
            </a:r>
            <a:r>
              <a:rPr lang="en-US" dirty="0" err="1"/>
              <a:t>msg</a:t>
            </a:r>
            <a:r>
              <a:rPr lang="en-US" dirty="0"/>
              <a:t>&gt;</a:t>
            </a:r>
            <a:r>
              <a:rPr lang="en-US" dirty="0" err="1"/>
              <a:t>argv</a:t>
            </a:r>
            <a:r>
              <a:rPr lang="en-US" dirty="0"/>
              <a:t>[1]);</a:t>
            </a:r>
            <a:br>
              <a:rPr lang="en-US" dirty="0"/>
            </a:br>
            <a:r>
              <a:rPr lang="en-US" dirty="0" smtClean="0"/>
              <a:t>      </a:t>
            </a:r>
            <a:r>
              <a:rPr lang="en-US" dirty="0" err="1" smtClean="0"/>
              <a:t>prefixArray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 smtClean="0"/>
              <a:t>CProxy_Prefix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numElements</a:t>
            </a:r>
            <a:r>
              <a:rPr lang="en-US" dirty="0"/>
              <a:t>, </a:t>
            </a:r>
            <a:r>
              <a:rPr lang="en-US" dirty="0" err="1"/>
              <a:t>thisProxy</a:t>
            </a:r>
            <a:r>
              <a:rPr lang="en-US" dirty="0"/>
              <a:t>, </a:t>
            </a:r>
            <a:r>
              <a:rPr lang="en-US" dirty="0" err="1"/>
              <a:t>numElements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prefixArray.startPrefixCalculation</a:t>
            </a:r>
            <a:r>
              <a:rPr lang="en-US" dirty="0"/>
              <a:t>();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Main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 }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void </a:t>
            </a:r>
            <a:r>
              <a:rPr lang="en-US" dirty="0" err="1"/>
              <a:t>checkIn</a:t>
            </a:r>
            <a:r>
              <a:rPr lang="en-US" dirty="0"/>
              <a:t>()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CkExit</a:t>
            </a:r>
            <a:r>
              <a:rPr lang="en-US" dirty="0"/>
              <a:t>();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effectLst/>
              </a:rPr>
              <a:t>};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4E02-CF77-8840-B883-42349F8423A8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08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solidFill>
                  <a:srgbClr val="CC0000"/>
                </a:solidFill>
                <a:latin typeface="Times New Roman"/>
                <a:cs typeface="Times New Roman"/>
              </a:rPr>
              <a:t>.</a:t>
            </a:r>
            <a:r>
              <a:rPr lang="en-US" spc="-10" dirty="0">
                <a:solidFill>
                  <a:srgbClr val="CC0000"/>
                </a:solidFill>
              </a:rPr>
              <a:t>C</a:t>
            </a:r>
            <a:r>
              <a:rPr lang="en-US" spc="114" dirty="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 smtClean="0">
                <a:solidFill>
                  <a:srgbClr val="CC0000"/>
                </a:solidFill>
                <a:latin typeface="Times New Roman"/>
                <a:cs typeface="Times New Roman"/>
              </a:rPr>
              <a:t>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4308"/>
            <a:ext cx="8229600" cy="479604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class </a:t>
            </a:r>
            <a:r>
              <a:rPr lang="en-US" dirty="0"/>
              <a:t>Prefix : </a:t>
            </a:r>
            <a:r>
              <a:rPr lang="en-US" b="1" dirty="0"/>
              <a:t>public </a:t>
            </a:r>
            <a:r>
              <a:rPr lang="en-US" dirty="0" err="1" smtClean="0"/>
              <a:t>CBase_Prefix</a:t>
            </a:r>
            <a:r>
              <a:rPr lang="en-US" dirty="0" smtClean="0"/>
              <a:t> </a:t>
            </a:r>
            <a:r>
              <a:rPr lang="en-US" dirty="0"/>
              <a:t>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Prefix_SDAG_CODE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public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stage, </a:t>
            </a:r>
            <a:r>
              <a:rPr lang="en-US" dirty="0" err="1"/>
              <a:t>targetIndex</a:t>
            </a:r>
            <a:r>
              <a:rPr lang="en-US" dirty="0"/>
              <a:t>, value, </a:t>
            </a:r>
            <a:r>
              <a:rPr lang="en-US" dirty="0" err="1"/>
              <a:t>numElements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 err="1"/>
              <a:t>mainProxy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Prefix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n, 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/>
              <a:t>p) : </a:t>
            </a:r>
            <a:r>
              <a:rPr lang="en-US" dirty="0" err="1"/>
              <a:t>numElements</a:t>
            </a:r>
            <a:r>
              <a:rPr lang="en-US" dirty="0"/>
              <a:t>(n), </a:t>
            </a:r>
            <a:r>
              <a:rPr lang="en-US" dirty="0" err="1"/>
              <a:t>mainProxy</a:t>
            </a:r>
            <a:r>
              <a:rPr lang="en-US" dirty="0"/>
              <a:t>(p)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srand</a:t>
            </a:r>
            <a:r>
              <a:rPr lang="en-US" dirty="0"/>
              <a:t>(</a:t>
            </a:r>
            <a:r>
              <a:rPr lang="en-US" dirty="0" err="1"/>
              <a:t>thisIndex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 value </a:t>
            </a:r>
            <a:r>
              <a:rPr lang="en-US" dirty="0"/>
              <a:t>= rand() % 10; </a:t>
            </a:r>
            <a:r>
              <a:rPr lang="en-US" i="1" dirty="0"/>
              <a:t>// Random positive </a:t>
            </a:r>
            <a:r>
              <a:rPr lang="en-US" i="1" dirty="0" err="1"/>
              <a:t>int</a:t>
            </a:r>
            <a:r>
              <a:rPr lang="en-US" i="1" dirty="0"/>
              <a:t> between 0 and 9 (inclusive)</a:t>
            </a:r>
          </a:p>
          <a:p>
            <a:pPr marL="0" indent="0">
              <a:buNone/>
            </a:pPr>
            <a:r>
              <a:rPr lang="en-US" dirty="0" smtClean="0"/>
              <a:t>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Prefix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 ∗</a:t>
            </a:r>
            <a:r>
              <a:rPr lang="en-US" dirty="0" err="1"/>
              <a:t>msg</a:t>
            </a:r>
            <a:r>
              <a:rPr lang="en-US" dirty="0"/>
              <a:t>) {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#include ”</a:t>
            </a:r>
            <a:r>
              <a:rPr lang="en-US" dirty="0" err="1"/>
              <a:t>prefix.def.h</a:t>
            </a:r>
            <a:r>
              <a:rPr lang="en-US" dirty="0"/>
              <a:t>”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139AC-D3FB-8A42-81BB-E581AF3F8A6E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4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Stencil Codes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97769"/>
            <a:ext cx="8229600" cy="2476500"/>
          </a:xfrm>
        </p:spPr>
        <p:txBody>
          <a:bodyPr/>
          <a:lstStyle/>
          <a:p>
            <a:pPr marL="182245" marR="12700">
              <a:spcBef>
                <a:spcPts val="0"/>
              </a:spcBef>
            </a:pPr>
            <a:r>
              <a:rPr lang="en-US" dirty="0">
                <a:latin typeface="Times New Roman"/>
                <a:cs typeface="Times New Roman"/>
              </a:rPr>
              <a:t>Iterative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applications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where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</a:t>
            </a:r>
            <a:r>
              <a:rPr lang="en-US" spc="10" dirty="0">
                <a:latin typeface="Times New Roman"/>
                <a:cs typeface="Times New Roman"/>
              </a:rPr>
              <a:t>rr</a:t>
            </a:r>
            <a:r>
              <a:rPr lang="en-US" spc="-20" dirty="0">
                <a:latin typeface="Times New Roman"/>
                <a:cs typeface="Times New Roman"/>
              </a:rPr>
              <a:t>a</a:t>
            </a:r>
            <a:r>
              <a:rPr lang="en-US" spc="-50" dirty="0">
                <a:latin typeface="Times New Roman"/>
                <a:cs typeface="Times New Roman"/>
              </a:rPr>
              <a:t>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elements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are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u</a:t>
            </a:r>
            <a:r>
              <a:rPr lang="en-US" spc="40" dirty="0">
                <a:latin typeface="Times New Roman"/>
                <a:cs typeface="Times New Roman"/>
              </a:rPr>
              <a:t>p</a:t>
            </a:r>
            <a:r>
              <a:rPr lang="en-US" spc="25" dirty="0">
                <a:latin typeface="Times New Roman"/>
                <a:cs typeface="Times New Roman"/>
              </a:rPr>
              <a:t>dated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acc</a:t>
            </a:r>
            <a:r>
              <a:rPr lang="en-US" spc="-25" dirty="0">
                <a:latin typeface="Times New Roman"/>
                <a:cs typeface="Times New Roman"/>
              </a:rPr>
              <a:t>o</a:t>
            </a:r>
            <a:r>
              <a:rPr lang="en-US" spc="-5" dirty="0">
                <a:latin typeface="Times New Roman"/>
                <a:cs typeface="Times New Roman"/>
              </a:rPr>
              <a:t>rding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5" dirty="0">
                <a:latin typeface="Times New Roman"/>
                <a:cs typeface="Times New Roman"/>
              </a:rPr>
              <a:t>to</a:t>
            </a:r>
            <a:r>
              <a:rPr lang="en-US" spc="2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some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45" dirty="0">
                <a:latin typeface="Times New Roman"/>
                <a:cs typeface="Times New Roman"/>
              </a:rPr>
              <a:t>fixed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pattern.</a:t>
            </a:r>
            <a:endParaRPr lang="en-US" dirty="0">
              <a:latin typeface="Times New Roman"/>
              <a:cs typeface="Times New Roman"/>
            </a:endParaRPr>
          </a:p>
          <a:p>
            <a:pPr marL="182245" marR="274320">
              <a:spcBef>
                <a:spcPts val="0"/>
              </a:spcBef>
            </a:pPr>
            <a:r>
              <a:rPr lang="en-US" spc="-15" dirty="0">
                <a:latin typeface="Times New Roman"/>
                <a:cs typeface="Times New Roman"/>
              </a:rPr>
              <a:t>Used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computational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simulations,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solving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p</a:t>
            </a:r>
            <a:r>
              <a:rPr lang="en-US" spc="-15" dirty="0">
                <a:latin typeface="Times New Roman"/>
                <a:cs typeface="Times New Roman"/>
              </a:rPr>
              <a:t>a</a:t>
            </a:r>
            <a:r>
              <a:rPr lang="en-US" spc="5" dirty="0">
                <a:latin typeface="Times New Roman"/>
                <a:cs typeface="Times New Roman"/>
              </a:rPr>
              <a:t>rtial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differential </a:t>
            </a:r>
            <a:r>
              <a:rPr lang="en-US" spc="5" dirty="0">
                <a:latin typeface="Times New Roman"/>
                <a:cs typeface="Times New Roman"/>
              </a:rPr>
              <a:t>equations,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Jacobi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5" dirty="0">
                <a:latin typeface="Times New Roman"/>
                <a:cs typeface="Times New Roman"/>
              </a:rPr>
              <a:t>k</a:t>
            </a:r>
            <a:r>
              <a:rPr lang="en-US" spc="-5" dirty="0">
                <a:latin typeface="Times New Roman"/>
                <a:cs typeface="Times New Roman"/>
              </a:rPr>
              <a:t>ernel,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5" dirty="0" err="1">
                <a:latin typeface="Times New Roman"/>
                <a:cs typeface="Times New Roman"/>
              </a:rPr>
              <a:t>GaussSeidel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me</a:t>
            </a:r>
            <a:r>
              <a:rPr lang="en-US" spc="30" dirty="0">
                <a:latin typeface="Times New Roman"/>
                <a:cs typeface="Times New Roman"/>
              </a:rPr>
              <a:t>t</a:t>
            </a:r>
            <a:r>
              <a:rPr lang="en-US" spc="55" dirty="0">
                <a:latin typeface="Times New Roman"/>
                <a:cs typeface="Times New Roman"/>
              </a:rPr>
              <a:t>h</a:t>
            </a:r>
            <a:r>
              <a:rPr lang="en-US" spc="20" dirty="0">
                <a:latin typeface="Times New Roman"/>
                <a:cs typeface="Times New Roman"/>
              </a:rPr>
              <a:t>o</a:t>
            </a:r>
            <a:r>
              <a:rPr lang="en-US" spc="15" dirty="0">
                <a:latin typeface="Times New Roman"/>
                <a:cs typeface="Times New Roman"/>
              </a:rPr>
              <a:t>d,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image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p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30" dirty="0">
                <a:latin typeface="Times New Roman"/>
                <a:cs typeface="Times New Roman"/>
              </a:rPr>
              <a:t>o</a:t>
            </a:r>
            <a:r>
              <a:rPr lang="en-US" spc="-10" dirty="0">
                <a:latin typeface="Times New Roman"/>
                <a:cs typeface="Times New Roman"/>
              </a:rPr>
              <a:t>cessing applications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etc.</a:t>
            </a:r>
            <a:endParaRPr lang="en-US" dirty="0">
              <a:latin typeface="Times New Roman"/>
              <a:cs typeface="Times New Roman"/>
            </a:endParaRPr>
          </a:p>
          <a:p>
            <a:pPr marL="182245">
              <a:spcBef>
                <a:spcPts val="0"/>
              </a:spcBef>
            </a:pPr>
            <a:r>
              <a:rPr lang="en-US" dirty="0">
                <a:latin typeface="Times New Roman"/>
                <a:cs typeface="Times New Roman"/>
              </a:rPr>
              <a:t>Can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2D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45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latin typeface="Times New Roman"/>
                <a:cs typeface="Times New Roman"/>
              </a:rPr>
              <a:t>3D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622F6-CD8B-B049-9D5F-9F5099186C9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2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45197" b="-45197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1A94A-B5C1-EE44-93C9-13CA56F2FB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0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Design Principle: Do not wait for remote </a:t>
            </a:r>
            <a:r>
              <a:rPr lang="en-US" sz="3600" dirty="0" smtClean="0"/>
              <a:t>completion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18457"/>
            <a:ext cx="8229600" cy="1959764"/>
          </a:xfrm>
        </p:spPr>
        <p:txBody>
          <a:bodyPr/>
          <a:lstStyle/>
          <a:p>
            <a:r>
              <a:rPr lang="en-US" dirty="0"/>
              <a:t>Hence, method invocations should be </a:t>
            </a:r>
            <a:r>
              <a:rPr lang="en-US" dirty="0" smtClean="0"/>
              <a:t>asynchronous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return values </a:t>
            </a:r>
          </a:p>
          <a:p>
            <a:r>
              <a:rPr lang="en-US" dirty="0"/>
              <a:t>Computations are driven by the incoming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Initiated </a:t>
            </a:r>
            <a:r>
              <a:rPr lang="en-US" dirty="0"/>
              <a:t>by the sender or method caller </a:t>
            </a:r>
            <a:endParaRPr lang="en-US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07" y="1663699"/>
            <a:ext cx="8195893" cy="194672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DB4B2-2C7B-074B-B68B-552850FF2C7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80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28777" r="-28777"/>
          <a:stretch>
            <a:fillRect/>
          </a:stretch>
        </p:blipFill>
        <p:spPr>
          <a:xfrm>
            <a:off x="457200" y="1143000"/>
            <a:ext cx="8229600" cy="5235575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2CAD5-4F01-7142-8CA3-A59F28CD6DA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7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5833" r="5833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3F011-31A4-1949-A425-D7F6E11E722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29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0598"/>
            <a:ext cx="8229600" cy="5567624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 err="1" smtClean="0"/>
              <a:t>mainmodule</a:t>
            </a:r>
            <a:r>
              <a:rPr lang="en-US" b="1" dirty="0" smtClean="0"/>
              <a:t> </a:t>
            </a:r>
            <a:r>
              <a:rPr lang="en-US" dirty="0"/>
              <a:t>jacobi3d {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 ∗m);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done(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iterations);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array </a:t>
            </a:r>
            <a:r>
              <a:rPr lang="en-US" dirty="0"/>
              <a:t>[3D] Jacobi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Jacobi(</a:t>
            </a:r>
            <a:r>
              <a:rPr lang="en-US" dirty="0" err="1" smtClean="0"/>
              <a:t>CProxy_Main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ref,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w,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h, </a:t>
            </a:r>
            <a:r>
              <a:rPr lang="en-US" b="1" dirty="0"/>
              <a:t>double </a:t>
            </a:r>
            <a:r>
              <a:rPr lang="en-US" dirty="0" err="1"/>
              <a:t>gh</a:t>
            </a:r>
            <a:r>
              <a:rPr lang="en-US" dirty="0"/>
              <a:t>[</a:t>
            </a:r>
            <a:r>
              <a:rPr lang="en-US" dirty="0" err="1"/>
              <a:t>w∗h</a:t>
            </a:r>
            <a:r>
              <a:rPr lang="en-US" dirty="0"/>
              <a:t>]);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 </a:t>
            </a:r>
            <a:r>
              <a:rPr lang="en-US" dirty="0"/>
              <a:t>[</a:t>
            </a:r>
            <a:r>
              <a:rPr lang="en-US" dirty="0" err="1"/>
              <a:t>reductiontarget</a:t>
            </a:r>
            <a:r>
              <a:rPr lang="en-US" dirty="0"/>
              <a:t>] </a:t>
            </a:r>
            <a:r>
              <a:rPr lang="en-US" b="1" dirty="0"/>
              <a:t>void </a:t>
            </a:r>
            <a:r>
              <a:rPr lang="en-US" dirty="0" err="1"/>
              <a:t>checkConverged</a:t>
            </a:r>
            <a:r>
              <a:rPr lang="en-US" dirty="0"/>
              <a:t>(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/>
              <a:t>result);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run() {</a:t>
            </a:r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i="1" dirty="0" smtClean="0"/>
              <a:t>/</a:t>
            </a:r>
            <a:r>
              <a:rPr lang="en-US" i="1" dirty="0"/>
              <a:t>/ ... main loop (next slide) ...</a:t>
            </a:r>
          </a:p>
          <a:p>
            <a:pPr marL="0" indent="0">
              <a:buNone/>
            </a:pPr>
            <a:r>
              <a:rPr lang="en-US" dirty="0" smtClean="0"/>
              <a:t>      };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7B2BA-3D10-B748-A37C-B75011CAA706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1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1368"/>
          </a:xfrm>
        </p:spPr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1368"/>
            <a:ext cx="8229600" cy="597568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   while </a:t>
            </a:r>
            <a:r>
              <a:rPr lang="en-US" dirty="0"/>
              <a:t>(!converged)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serial </a:t>
            </a:r>
            <a:r>
              <a:rPr lang="en-US" dirty="0"/>
              <a:t>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dirty="0" err="1" smtClean="0"/>
              <a:t>copyToBoundaries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x = </a:t>
            </a:r>
            <a:r>
              <a:rPr lang="en-US" dirty="0" err="1"/>
              <a:t>thisIndex.x</a:t>
            </a:r>
            <a:r>
              <a:rPr lang="en-US" dirty="0"/>
              <a:t>, y = </a:t>
            </a:r>
            <a:r>
              <a:rPr lang="en-US" dirty="0" err="1"/>
              <a:t>thisIndex.y</a:t>
            </a:r>
            <a:r>
              <a:rPr lang="en-US" dirty="0"/>
              <a:t>, z = </a:t>
            </a:r>
            <a:r>
              <a:rPr lang="en-US" dirty="0" err="1"/>
              <a:t>thisIndex.z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bdX</a:t>
            </a:r>
            <a:r>
              <a:rPr lang="en-US" dirty="0"/>
              <a:t> = </a:t>
            </a:r>
            <a:r>
              <a:rPr lang="en-US" dirty="0" err="1"/>
              <a:t>blockDimX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 = </a:t>
            </a:r>
            <a:r>
              <a:rPr lang="en-US" dirty="0" err="1"/>
              <a:t>blockDimY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 = </a:t>
            </a:r>
            <a:r>
              <a:rPr lang="en-US" dirty="0" err="1"/>
              <a:t>blockDimZ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RIGHT,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rightGhost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(x+1),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LEFT,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leftGhost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x,wrapY</a:t>
            </a:r>
            <a:r>
              <a:rPr lang="en-US" dirty="0"/>
              <a:t>(y1),z).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TOP,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topGhost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x,wrapY</a:t>
            </a:r>
            <a:r>
              <a:rPr lang="en-US" dirty="0"/>
              <a:t>(y+1),z).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BOTTOM,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bottomGhost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BACK,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backGhost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(z+1)).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FRONT,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frontGhost</a:t>
            </a:r>
            <a:r>
              <a:rPr lang="en-US" dirty="0"/>
              <a:t>); </a:t>
            </a:r>
            <a:r>
              <a:rPr lang="en-US" dirty="0" err="1"/>
              <a:t>freeBoundaries</a:t>
            </a:r>
            <a:r>
              <a:rPr lang="en-US" dirty="0"/>
              <a:t>();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}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remoteCount</a:t>
            </a:r>
            <a:r>
              <a:rPr lang="en-US" dirty="0"/>
              <a:t> = 0; </a:t>
            </a:r>
            <a:r>
              <a:rPr lang="en-US" dirty="0" err="1"/>
              <a:t>remoteCount</a:t>
            </a:r>
            <a:r>
              <a:rPr lang="en-US" dirty="0"/>
              <a:t> &lt; 6; </a:t>
            </a:r>
            <a:r>
              <a:rPr lang="en-US" dirty="0" err="1"/>
              <a:t>remoteCount</a:t>
            </a:r>
            <a:r>
              <a:rPr lang="en-US" dirty="0"/>
              <a:t>++)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smtClean="0"/>
              <a:t>when </a:t>
            </a:r>
            <a:r>
              <a:rPr lang="en-US" dirty="0" err="1"/>
              <a:t>updateGhosts</a:t>
            </a:r>
            <a:r>
              <a:rPr lang="en-US" dirty="0"/>
              <a:t>[</a:t>
            </a:r>
            <a:r>
              <a:rPr lang="en-US" dirty="0" err="1"/>
              <a:t>iter</a:t>
            </a:r>
            <a:r>
              <a:rPr lang="en-US" dirty="0"/>
              <a:t>](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ref,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w,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h, </a:t>
            </a:r>
            <a:r>
              <a:rPr lang="en-US" b="1" dirty="0"/>
              <a:t>double </a:t>
            </a:r>
            <a:r>
              <a:rPr lang="en-US" dirty="0" err="1"/>
              <a:t>buf</a:t>
            </a:r>
            <a:r>
              <a:rPr lang="en-US" dirty="0"/>
              <a:t>[</a:t>
            </a:r>
            <a:r>
              <a:rPr lang="en-US" dirty="0" err="1"/>
              <a:t>w∗h</a:t>
            </a:r>
            <a:r>
              <a:rPr lang="en-US" dirty="0"/>
              <a:t>]) </a:t>
            </a:r>
            <a:r>
              <a:rPr lang="en-US" b="1" dirty="0"/>
              <a:t>serial </a:t>
            </a:r>
            <a:r>
              <a:rPr lang="en-US" dirty="0"/>
              <a:t>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updateBoundary</a:t>
            </a:r>
            <a:r>
              <a:rPr lang="en-US" dirty="0"/>
              <a:t>(</a:t>
            </a:r>
            <a:r>
              <a:rPr lang="en-US" dirty="0" err="1"/>
              <a:t>dir</a:t>
            </a:r>
            <a:r>
              <a:rPr lang="en-US" dirty="0"/>
              <a:t>, w, h, </a:t>
            </a:r>
            <a:r>
              <a:rPr lang="en-US" dirty="0" err="1"/>
              <a:t>buf</a:t>
            </a:r>
            <a:r>
              <a:rPr lang="en-US" dirty="0"/>
              <a:t>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}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serial </a:t>
            </a:r>
            <a:r>
              <a:rPr lang="en-US" dirty="0"/>
              <a:t>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b="1" dirty="0" smtClean="0"/>
              <a:t>double </a:t>
            </a:r>
            <a:r>
              <a:rPr lang="en-US" dirty="0"/>
              <a:t>error = </a:t>
            </a:r>
            <a:r>
              <a:rPr lang="en-US" dirty="0" err="1"/>
              <a:t>computeKernel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conv</a:t>
            </a:r>
            <a:r>
              <a:rPr lang="en-US" dirty="0"/>
              <a:t> = error &lt; DELTA;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dirty="0" err="1" smtClean="0"/>
              <a:t>CkCallback</a:t>
            </a:r>
            <a:r>
              <a:rPr lang="en-US" dirty="0" smtClean="0"/>
              <a:t> </a:t>
            </a:r>
            <a:r>
              <a:rPr lang="en-US" dirty="0" err="1"/>
              <a:t>cb</a:t>
            </a:r>
            <a:r>
              <a:rPr lang="en-US" dirty="0"/>
              <a:t>(</a:t>
            </a:r>
            <a:r>
              <a:rPr lang="en-US" dirty="0" err="1"/>
              <a:t>CkReductionTarget</a:t>
            </a:r>
            <a:r>
              <a:rPr lang="en-US" dirty="0"/>
              <a:t>(Jacobi, </a:t>
            </a:r>
            <a:r>
              <a:rPr lang="en-US" dirty="0" err="1"/>
              <a:t>checkConverged</a:t>
            </a:r>
            <a:r>
              <a:rPr lang="en-US" dirty="0"/>
              <a:t>), </a:t>
            </a:r>
            <a:r>
              <a:rPr lang="en-US" dirty="0" err="1"/>
              <a:t>thisProxy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contribute</a:t>
            </a:r>
            <a:r>
              <a:rPr lang="en-US" dirty="0"/>
              <a:t>(</a:t>
            </a:r>
            <a:r>
              <a:rPr lang="en-US" b="1" dirty="0" err="1"/>
              <a:t>sizeof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), &amp;</a:t>
            </a:r>
            <a:r>
              <a:rPr lang="en-US" dirty="0" err="1"/>
              <a:t>conv</a:t>
            </a:r>
            <a:r>
              <a:rPr lang="en-US" dirty="0"/>
              <a:t>, </a:t>
            </a:r>
            <a:r>
              <a:rPr lang="en-US" dirty="0" err="1"/>
              <a:t>CkReduction</a:t>
            </a:r>
            <a:r>
              <a:rPr lang="en-US" dirty="0"/>
              <a:t>::logical and, </a:t>
            </a:r>
            <a:r>
              <a:rPr lang="en-US" dirty="0" err="1"/>
              <a:t>cb</a:t>
            </a:r>
            <a:r>
              <a:rPr lang="en-US" dirty="0"/>
              <a:t>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}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when </a:t>
            </a:r>
            <a:r>
              <a:rPr lang="en-US" dirty="0" err="1"/>
              <a:t>checkConverged</a:t>
            </a:r>
            <a:r>
              <a:rPr lang="en-US" dirty="0"/>
              <a:t>(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/>
              <a:t>result)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smtClean="0"/>
              <a:t>if </a:t>
            </a:r>
            <a:r>
              <a:rPr lang="en-US" dirty="0"/>
              <a:t>(result) </a:t>
            </a:r>
            <a:r>
              <a:rPr lang="en-US" b="1" dirty="0"/>
              <a:t>serial </a:t>
            </a:r>
            <a:r>
              <a:rPr lang="en-US" dirty="0"/>
              <a:t>{ </a:t>
            </a:r>
            <a:r>
              <a:rPr lang="en-US" dirty="0" err="1"/>
              <a:t>mainProxy.done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); converged = true; }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serial </a:t>
            </a:r>
            <a:r>
              <a:rPr lang="en-US" dirty="0"/>
              <a:t>{ ++</a:t>
            </a:r>
            <a:r>
              <a:rPr lang="en-US" dirty="0" err="1"/>
              <a:t>iter</a:t>
            </a:r>
            <a:r>
              <a:rPr lang="en-US" dirty="0"/>
              <a:t>;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 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28A4A-5AF3-3B4B-886D-FC7E1CF561DB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6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6889"/>
          </a:xfrm>
        </p:spPr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(with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b="1" spc="30" dirty="0">
                <a:solidFill>
                  <a:srgbClr val="CC0000"/>
                </a:solidFill>
                <a:latin typeface="Times New Roman"/>
                <a:cs typeface="Times New Roman"/>
              </a:rPr>
              <a:t>asynchronous</a:t>
            </a:r>
            <a:r>
              <a:rPr lang="en-US" b="1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reductions)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6889"/>
            <a:ext cx="8229600" cy="597415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b="1" dirty="0"/>
              <a:t>entry void </a:t>
            </a:r>
            <a:r>
              <a:rPr lang="en-US" sz="1100" dirty="0"/>
              <a:t>run() {</a:t>
            </a:r>
          </a:p>
          <a:p>
            <a:pPr marL="0" indent="0">
              <a:buNone/>
            </a:pPr>
            <a:r>
              <a:rPr lang="en-US" sz="1100" dirty="0" smtClean="0"/>
              <a:t>    </a:t>
            </a:r>
            <a:r>
              <a:rPr lang="en-US" sz="1100" b="1" dirty="0" smtClean="0"/>
              <a:t>while </a:t>
            </a:r>
            <a:r>
              <a:rPr lang="en-US" sz="1100" dirty="0"/>
              <a:t>(!converged) {</a:t>
            </a:r>
          </a:p>
          <a:p>
            <a:pPr marL="0" indent="0">
              <a:buNone/>
            </a:pPr>
            <a:r>
              <a:rPr lang="en-US" sz="1100" dirty="0" smtClean="0"/>
              <a:t>        </a:t>
            </a:r>
            <a:r>
              <a:rPr lang="en-US" sz="1100" b="1" dirty="0" smtClean="0"/>
              <a:t>serial </a:t>
            </a:r>
            <a:r>
              <a:rPr lang="en-US" sz="1100" dirty="0"/>
              <a:t>{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dirty="0" err="1" smtClean="0"/>
              <a:t>copyToBoundaries</a:t>
            </a:r>
            <a:r>
              <a:rPr lang="en-US" sz="1100" dirty="0"/>
              <a:t>();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err="1" smtClean="0"/>
              <a:t>int</a:t>
            </a:r>
            <a:r>
              <a:rPr lang="en-US" sz="1100" b="1" dirty="0" smtClean="0"/>
              <a:t> </a:t>
            </a:r>
            <a:r>
              <a:rPr lang="en-US" sz="1100" dirty="0"/>
              <a:t>x = </a:t>
            </a:r>
            <a:r>
              <a:rPr lang="en-US" sz="1100" dirty="0" err="1"/>
              <a:t>thisIndex.x</a:t>
            </a:r>
            <a:r>
              <a:rPr lang="en-US" sz="1100" dirty="0"/>
              <a:t>, y = </a:t>
            </a:r>
            <a:r>
              <a:rPr lang="en-US" sz="1100" dirty="0" err="1"/>
              <a:t>thisIndex.y</a:t>
            </a:r>
            <a:r>
              <a:rPr lang="en-US" sz="1100" dirty="0"/>
              <a:t>, z = </a:t>
            </a:r>
            <a:r>
              <a:rPr lang="en-US" sz="1100" dirty="0" err="1"/>
              <a:t>thisIndex.z</a:t>
            </a:r>
            <a:r>
              <a:rPr lang="en-US" sz="1100" dirty="0"/>
              <a:t>;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err="1" smtClean="0"/>
              <a:t>int</a:t>
            </a:r>
            <a:r>
              <a:rPr lang="en-US" sz="1100" b="1" dirty="0" smtClean="0"/>
              <a:t> </a:t>
            </a:r>
            <a:r>
              <a:rPr lang="en-US" sz="1100" dirty="0" err="1"/>
              <a:t>bdX</a:t>
            </a:r>
            <a:r>
              <a:rPr lang="en-US" sz="1100" dirty="0"/>
              <a:t> = </a:t>
            </a:r>
            <a:r>
              <a:rPr lang="en-US" sz="1100" dirty="0" err="1"/>
              <a:t>blockDimX</a:t>
            </a:r>
            <a:r>
              <a:rPr lang="en-US" sz="1100" dirty="0"/>
              <a:t>, </a:t>
            </a:r>
            <a:r>
              <a:rPr lang="en-US" sz="1100" dirty="0" err="1"/>
              <a:t>bdY</a:t>
            </a:r>
            <a:r>
              <a:rPr lang="en-US" sz="1100" dirty="0"/>
              <a:t> = </a:t>
            </a:r>
            <a:r>
              <a:rPr lang="en-US" sz="1100" dirty="0" err="1"/>
              <a:t>blockDimY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 = </a:t>
            </a:r>
            <a:r>
              <a:rPr lang="en-US" sz="1100" dirty="0" err="1"/>
              <a:t>blockDimZ</a:t>
            </a:r>
            <a:r>
              <a:rPr lang="en-US" sz="1100" dirty="0"/>
              <a:t>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wrapX</a:t>
            </a:r>
            <a:r>
              <a:rPr lang="en-US" sz="1100" dirty="0"/>
              <a:t>(x−1),</a:t>
            </a:r>
            <a:r>
              <a:rPr lang="en-US" sz="1100" dirty="0" err="1"/>
              <a:t>y,z</a:t>
            </a:r>
            <a:r>
              <a:rPr lang="en-US" sz="1100" dirty="0"/>
              <a:t>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RIGHT, </a:t>
            </a:r>
            <a:r>
              <a:rPr lang="en-US" sz="1100" dirty="0" err="1"/>
              <a:t>bdY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, </a:t>
            </a:r>
            <a:r>
              <a:rPr lang="en-US" sz="1100" dirty="0" err="1"/>
              <a:t>rightGhost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wrapX</a:t>
            </a:r>
            <a:r>
              <a:rPr lang="en-US" sz="1100" dirty="0"/>
              <a:t>(x+1),</a:t>
            </a:r>
            <a:r>
              <a:rPr lang="en-US" sz="1100" dirty="0" err="1"/>
              <a:t>y,z</a:t>
            </a:r>
            <a:r>
              <a:rPr lang="en-US" sz="1100" dirty="0"/>
              <a:t>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LEFT, </a:t>
            </a:r>
            <a:r>
              <a:rPr lang="en-US" sz="1100" dirty="0" err="1"/>
              <a:t>bdY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, </a:t>
            </a:r>
            <a:r>
              <a:rPr lang="en-US" sz="1100" dirty="0" err="1"/>
              <a:t>leftGhost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x,wrapY</a:t>
            </a:r>
            <a:r>
              <a:rPr lang="en-US" sz="1100" dirty="0"/>
              <a:t>(y−1),z).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TOP, </a:t>
            </a:r>
            <a:r>
              <a:rPr lang="en-US" sz="1100" dirty="0" err="1"/>
              <a:t>bdX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, </a:t>
            </a:r>
            <a:r>
              <a:rPr lang="en-US" sz="1100" dirty="0" err="1"/>
              <a:t>topGhost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x,wrapY</a:t>
            </a:r>
            <a:r>
              <a:rPr lang="en-US" sz="1100" dirty="0"/>
              <a:t>(y+1),z).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BOTTOM, </a:t>
            </a:r>
            <a:r>
              <a:rPr lang="en-US" sz="1100" dirty="0" err="1"/>
              <a:t>bdX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, </a:t>
            </a:r>
            <a:r>
              <a:rPr lang="en-US" sz="1100" dirty="0" err="1"/>
              <a:t>bottomGhost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x,y,wrapZ</a:t>
            </a:r>
            <a:r>
              <a:rPr lang="en-US" sz="1100" dirty="0"/>
              <a:t>(z−1)).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BACK, </a:t>
            </a:r>
            <a:r>
              <a:rPr lang="en-US" sz="1100" dirty="0" err="1"/>
              <a:t>bdX</a:t>
            </a:r>
            <a:r>
              <a:rPr lang="en-US" sz="1100" dirty="0"/>
              <a:t>, </a:t>
            </a:r>
            <a:r>
              <a:rPr lang="en-US" sz="1100" dirty="0" err="1"/>
              <a:t>bdY</a:t>
            </a:r>
            <a:r>
              <a:rPr lang="en-US" sz="1100" dirty="0"/>
              <a:t>, </a:t>
            </a:r>
            <a:r>
              <a:rPr lang="en-US" sz="1100" dirty="0" err="1"/>
              <a:t>backGhost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x,y,wrapZ</a:t>
            </a:r>
            <a:r>
              <a:rPr lang="en-US" sz="1100" dirty="0"/>
              <a:t>(z+1)).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FRONT, </a:t>
            </a:r>
            <a:r>
              <a:rPr lang="en-US" sz="1100" dirty="0" err="1"/>
              <a:t>bdX</a:t>
            </a:r>
            <a:r>
              <a:rPr lang="en-US" sz="1100" dirty="0"/>
              <a:t>, </a:t>
            </a:r>
            <a:r>
              <a:rPr lang="en-US" sz="1100" dirty="0" err="1"/>
              <a:t>bdY</a:t>
            </a:r>
            <a:r>
              <a:rPr lang="en-US" sz="1100" dirty="0"/>
              <a:t>, </a:t>
            </a:r>
            <a:r>
              <a:rPr lang="en-US" sz="1100" dirty="0" err="1"/>
              <a:t>frontGhost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freeBoundaries</a:t>
            </a:r>
            <a:r>
              <a:rPr lang="en-US" sz="1100" dirty="0"/>
              <a:t>();</a:t>
            </a:r>
          </a:p>
          <a:p>
            <a:pPr marL="0" indent="0">
              <a:buNone/>
            </a:pPr>
            <a:r>
              <a:rPr lang="en-US" sz="1100" dirty="0" smtClean="0"/>
              <a:t>        }</a:t>
            </a:r>
            <a:endParaRPr lang="en-US" sz="1100" dirty="0"/>
          </a:p>
          <a:p>
            <a:pPr marL="0" indent="0">
              <a:buNone/>
            </a:pPr>
            <a:r>
              <a:rPr lang="en-US" sz="1100" dirty="0" smtClean="0"/>
              <a:t>        </a:t>
            </a:r>
            <a:r>
              <a:rPr lang="en-US" sz="1100" b="1" dirty="0" smtClean="0"/>
              <a:t>for </a:t>
            </a:r>
            <a:r>
              <a:rPr lang="en-US" sz="1100" dirty="0"/>
              <a:t>(</a:t>
            </a:r>
            <a:r>
              <a:rPr lang="en-US" sz="1100" dirty="0" err="1"/>
              <a:t>remoteCount</a:t>
            </a:r>
            <a:r>
              <a:rPr lang="en-US" sz="1100" dirty="0"/>
              <a:t> = 0; </a:t>
            </a:r>
            <a:r>
              <a:rPr lang="en-US" sz="1100" dirty="0" err="1"/>
              <a:t>remoteCount</a:t>
            </a:r>
            <a:r>
              <a:rPr lang="en-US" sz="1100" dirty="0"/>
              <a:t> &lt; 6; </a:t>
            </a:r>
            <a:r>
              <a:rPr lang="en-US" sz="1100" dirty="0" err="1"/>
              <a:t>remoteCount</a:t>
            </a:r>
            <a:r>
              <a:rPr lang="en-US" sz="1100" dirty="0"/>
              <a:t>++)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smtClean="0"/>
              <a:t>when </a:t>
            </a:r>
            <a:r>
              <a:rPr lang="en-US" sz="1100" dirty="0" err="1"/>
              <a:t>updateGhosts</a:t>
            </a:r>
            <a:r>
              <a:rPr lang="en-US" sz="1100" dirty="0"/>
              <a:t>[</a:t>
            </a:r>
            <a:r>
              <a:rPr lang="en-US" sz="1100" dirty="0" err="1"/>
              <a:t>iter</a:t>
            </a:r>
            <a:r>
              <a:rPr lang="en-US" sz="1100" dirty="0"/>
              <a:t>](</a:t>
            </a:r>
            <a:r>
              <a:rPr lang="en-US" sz="1100" b="1" dirty="0" err="1"/>
              <a:t>int</a:t>
            </a:r>
            <a:r>
              <a:rPr lang="en-US" sz="1100" b="1" dirty="0"/>
              <a:t> </a:t>
            </a:r>
            <a:r>
              <a:rPr lang="en-US" sz="1100" dirty="0"/>
              <a:t>ref, </a:t>
            </a:r>
            <a:r>
              <a:rPr lang="en-US" sz="1100" b="1" dirty="0" err="1"/>
              <a:t>int</a:t>
            </a:r>
            <a:r>
              <a:rPr lang="en-US" sz="1100" b="1" dirty="0"/>
              <a:t> </a:t>
            </a:r>
            <a:r>
              <a:rPr lang="en-US" sz="1100" dirty="0" err="1"/>
              <a:t>dir</a:t>
            </a:r>
            <a:r>
              <a:rPr lang="en-US" sz="1100" dirty="0"/>
              <a:t>, </a:t>
            </a:r>
            <a:r>
              <a:rPr lang="en-US" sz="1100" b="1" dirty="0" err="1"/>
              <a:t>int</a:t>
            </a:r>
            <a:r>
              <a:rPr lang="en-US" sz="1100" b="1" dirty="0"/>
              <a:t> </a:t>
            </a:r>
            <a:r>
              <a:rPr lang="en-US" sz="1100" dirty="0"/>
              <a:t>w, </a:t>
            </a:r>
            <a:r>
              <a:rPr lang="en-US" sz="1100" b="1" dirty="0" err="1"/>
              <a:t>int</a:t>
            </a:r>
            <a:r>
              <a:rPr lang="en-US" sz="1100" b="1" dirty="0"/>
              <a:t> </a:t>
            </a:r>
            <a:r>
              <a:rPr lang="en-US" sz="1100" dirty="0"/>
              <a:t>h, </a:t>
            </a:r>
            <a:r>
              <a:rPr lang="en-US" sz="1100" b="1" dirty="0"/>
              <a:t>double </a:t>
            </a:r>
            <a:r>
              <a:rPr lang="en-US" sz="1100" dirty="0" err="1"/>
              <a:t>buf</a:t>
            </a:r>
            <a:r>
              <a:rPr lang="en-US" sz="1100" dirty="0"/>
              <a:t>[</a:t>
            </a:r>
            <a:r>
              <a:rPr lang="en-US" sz="1100" dirty="0" err="1"/>
              <a:t>w∗h</a:t>
            </a:r>
            <a:r>
              <a:rPr lang="en-US" sz="1100" dirty="0"/>
              <a:t>]) </a:t>
            </a:r>
            <a:r>
              <a:rPr lang="en-US" sz="1100" b="1" dirty="0"/>
              <a:t>serial </a:t>
            </a:r>
            <a:r>
              <a:rPr lang="en-US" sz="1100" dirty="0"/>
              <a:t>{</a:t>
            </a:r>
          </a:p>
          <a:p>
            <a:pPr marL="0" indent="0">
              <a:buNone/>
            </a:pPr>
            <a:r>
              <a:rPr lang="en-US" sz="1100" dirty="0" smtClean="0"/>
              <a:t>                </a:t>
            </a:r>
            <a:r>
              <a:rPr lang="en-US" sz="1100" dirty="0" err="1" smtClean="0"/>
              <a:t>updateBoundary</a:t>
            </a:r>
            <a:r>
              <a:rPr lang="en-US" sz="1100" dirty="0"/>
              <a:t>(</a:t>
            </a:r>
            <a:r>
              <a:rPr lang="en-US" sz="1100" dirty="0" err="1"/>
              <a:t>dir</a:t>
            </a:r>
            <a:r>
              <a:rPr lang="en-US" sz="1100" dirty="0"/>
              <a:t>, w, h, </a:t>
            </a:r>
            <a:r>
              <a:rPr lang="en-US" sz="1100" dirty="0" err="1"/>
              <a:t>buf</a:t>
            </a:r>
            <a:r>
              <a:rPr lang="en-US" sz="1100" dirty="0"/>
              <a:t>);</a:t>
            </a:r>
          </a:p>
          <a:p>
            <a:pPr marL="0" indent="0">
              <a:buNone/>
            </a:pPr>
            <a:r>
              <a:rPr lang="en-US" sz="1100" dirty="0" smtClean="0"/>
              <a:t>            }</a:t>
            </a:r>
            <a:endParaRPr lang="en-US" sz="1100" dirty="0"/>
          </a:p>
          <a:p>
            <a:pPr marL="0" indent="0">
              <a:buNone/>
            </a:pPr>
            <a:r>
              <a:rPr lang="en-US" sz="1100" dirty="0" smtClean="0"/>
              <a:t>        </a:t>
            </a:r>
            <a:r>
              <a:rPr lang="en-US" sz="1100" b="1" dirty="0" smtClean="0"/>
              <a:t>serial </a:t>
            </a:r>
            <a:r>
              <a:rPr lang="en-US" sz="1100" dirty="0"/>
              <a:t>{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smtClean="0"/>
              <a:t>double </a:t>
            </a:r>
            <a:r>
              <a:rPr lang="en-US" sz="1100" dirty="0"/>
              <a:t>error = </a:t>
            </a:r>
            <a:r>
              <a:rPr lang="en-US" sz="1100" dirty="0" err="1"/>
              <a:t>computeKernel</a:t>
            </a:r>
            <a:r>
              <a:rPr lang="en-US" sz="1100" dirty="0"/>
              <a:t>();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err="1" smtClean="0"/>
              <a:t>int</a:t>
            </a:r>
            <a:r>
              <a:rPr lang="en-US" sz="1100" b="1" dirty="0" smtClean="0"/>
              <a:t> </a:t>
            </a:r>
            <a:r>
              <a:rPr lang="en-US" sz="1100" dirty="0" err="1"/>
              <a:t>conv</a:t>
            </a:r>
            <a:r>
              <a:rPr lang="en-US" sz="1100" dirty="0"/>
              <a:t> = error &lt; DELTA;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smtClean="0"/>
              <a:t>if 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 % 5 == 1)</a:t>
            </a:r>
          </a:p>
          <a:p>
            <a:pPr marL="0" indent="0">
              <a:buNone/>
            </a:pPr>
            <a:r>
              <a:rPr lang="en-US" sz="1100" dirty="0" smtClean="0"/>
              <a:t>            contribute</a:t>
            </a:r>
            <a:r>
              <a:rPr lang="en-US" sz="1100" dirty="0"/>
              <a:t>(</a:t>
            </a:r>
            <a:r>
              <a:rPr lang="en-US" sz="1100" b="1" dirty="0" err="1"/>
              <a:t>sizeof</a:t>
            </a:r>
            <a:r>
              <a:rPr lang="en-US" sz="1100" dirty="0"/>
              <a:t>(</a:t>
            </a:r>
            <a:r>
              <a:rPr lang="en-US" sz="1100" dirty="0" err="1"/>
              <a:t>int</a:t>
            </a:r>
            <a:r>
              <a:rPr lang="en-US" sz="1100" dirty="0"/>
              <a:t>), &amp;</a:t>
            </a:r>
            <a:r>
              <a:rPr lang="en-US" sz="1100" dirty="0" err="1"/>
              <a:t>conv</a:t>
            </a:r>
            <a:r>
              <a:rPr lang="en-US" sz="1100" dirty="0"/>
              <a:t>, </a:t>
            </a:r>
            <a:r>
              <a:rPr lang="en-US" sz="1100" dirty="0" err="1"/>
              <a:t>CkReduction</a:t>
            </a:r>
            <a:r>
              <a:rPr lang="en-US" sz="1100" dirty="0"/>
              <a:t>::logical  and, </a:t>
            </a:r>
            <a:r>
              <a:rPr lang="en-US" sz="1100" dirty="0" err="1"/>
              <a:t>CkCallback</a:t>
            </a:r>
            <a:r>
              <a:rPr lang="en-US" sz="1100" dirty="0"/>
              <a:t>(</a:t>
            </a:r>
            <a:r>
              <a:rPr lang="en-US" sz="1100" dirty="0" err="1"/>
              <a:t>CkReductionTarget</a:t>
            </a:r>
            <a:r>
              <a:rPr lang="en-US" sz="1100" dirty="0"/>
              <a:t>(Jacobi,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                 </a:t>
            </a:r>
            <a:r>
              <a:rPr lang="en-US" sz="1100" dirty="0" err="1" smtClean="0"/>
              <a:t>checkConverged</a:t>
            </a:r>
            <a:r>
              <a:rPr lang="en-US" sz="1100" dirty="0"/>
              <a:t>), </a:t>
            </a:r>
            <a:r>
              <a:rPr lang="en-US" sz="1100" dirty="0" err="1"/>
              <a:t>thisProxy</a:t>
            </a:r>
            <a:r>
              <a:rPr lang="en-US" sz="1100" dirty="0"/>
              <a:t>));</a:t>
            </a:r>
          </a:p>
          <a:p>
            <a:pPr marL="0" indent="0">
              <a:buNone/>
            </a:pPr>
            <a:r>
              <a:rPr lang="en-US" sz="1100" dirty="0" smtClean="0"/>
              <a:t>        }</a:t>
            </a:r>
            <a:endParaRPr lang="en-US" sz="1100" dirty="0"/>
          </a:p>
          <a:p>
            <a:pPr marL="0" indent="0">
              <a:buNone/>
            </a:pPr>
            <a:r>
              <a:rPr lang="en-US" sz="1100" dirty="0" smtClean="0"/>
              <a:t>        </a:t>
            </a:r>
            <a:r>
              <a:rPr lang="en-US" sz="1100" b="1" dirty="0" smtClean="0"/>
              <a:t>if </a:t>
            </a:r>
            <a:r>
              <a:rPr lang="en-US" sz="1100" dirty="0"/>
              <a:t>(++</a:t>
            </a:r>
            <a:r>
              <a:rPr lang="en-US" sz="1100" dirty="0" err="1"/>
              <a:t>iter</a:t>
            </a:r>
            <a:r>
              <a:rPr lang="en-US" sz="1100" dirty="0"/>
              <a:t> % 5 == 0)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smtClean="0"/>
              <a:t>when </a:t>
            </a:r>
            <a:r>
              <a:rPr lang="en-US" sz="1100" dirty="0" err="1"/>
              <a:t>checkConverged</a:t>
            </a:r>
            <a:r>
              <a:rPr lang="en-US" sz="1100" dirty="0"/>
              <a:t>(</a:t>
            </a:r>
            <a:r>
              <a:rPr lang="en-US" sz="1100" b="1" dirty="0" err="1"/>
              <a:t>bool</a:t>
            </a:r>
            <a:r>
              <a:rPr lang="en-US" sz="1100" b="1" dirty="0"/>
              <a:t> </a:t>
            </a:r>
            <a:r>
              <a:rPr lang="en-US" sz="1100" dirty="0"/>
              <a:t>result)</a:t>
            </a:r>
          </a:p>
          <a:p>
            <a:pPr marL="0" indent="0">
              <a:buNone/>
            </a:pPr>
            <a:r>
              <a:rPr lang="en-US" sz="1100" dirty="0" smtClean="0"/>
              <a:t>                </a:t>
            </a:r>
            <a:r>
              <a:rPr lang="en-US" sz="1100" b="1" dirty="0" smtClean="0"/>
              <a:t>if </a:t>
            </a:r>
            <a:r>
              <a:rPr lang="en-US" sz="1100" dirty="0"/>
              <a:t>(result) </a:t>
            </a:r>
            <a:r>
              <a:rPr lang="en-US" sz="1100" b="1" dirty="0"/>
              <a:t>serial </a:t>
            </a:r>
            <a:r>
              <a:rPr lang="en-US" sz="1100" dirty="0"/>
              <a:t>{ </a:t>
            </a:r>
            <a:r>
              <a:rPr lang="en-US" sz="1100" dirty="0" err="1"/>
              <a:t>mainProxy.done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); converged = </a:t>
            </a:r>
            <a:r>
              <a:rPr lang="en-US" sz="1100" b="1" dirty="0"/>
              <a:t>true</a:t>
            </a:r>
            <a:r>
              <a:rPr lang="en-US" sz="1100" dirty="0"/>
              <a:t>; }</a:t>
            </a:r>
          </a:p>
          <a:p>
            <a:pPr marL="0" indent="0">
              <a:buNone/>
            </a:pPr>
            <a:r>
              <a:rPr lang="en-US" sz="1100" dirty="0" smtClean="0"/>
              <a:t>    }</a:t>
            </a:r>
          </a:p>
          <a:p>
            <a:pPr marL="0" indent="0">
              <a:buNone/>
            </a:pPr>
            <a:r>
              <a:rPr lang="en-US" sz="1100" dirty="0" smtClean="0"/>
              <a:t>};</a:t>
            </a:r>
            <a:endParaRPr lang="en-US" sz="11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347E-5888-8046-9690-52F48999632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6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12700">
              <a:lnSpc>
                <a:spcPct val="100000"/>
              </a:lnSpc>
            </a:pPr>
            <a:r>
              <a:rPr lang="en-US" sz="3600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z="3600" spc="-40" dirty="0">
                <a:solidFill>
                  <a:srgbClr val="CC0000"/>
                </a:solidFill>
                <a:latin typeface="Times New Roman"/>
                <a:cs typeface="Times New Roman"/>
              </a:rPr>
              <a:t>o</a:t>
            </a:r>
            <a:r>
              <a:rPr lang="en-US" sz="3600" spc="-105" dirty="0">
                <a:solidFill>
                  <a:srgbClr val="CC0000"/>
                </a:solidFill>
                <a:latin typeface="Times New Roman"/>
                <a:cs typeface="Times New Roman"/>
              </a:rPr>
              <a:t>w</a:t>
            </a:r>
            <a:r>
              <a:rPr lang="en-US" sz="3600" spc="5" dirty="0">
                <a:solidFill>
                  <a:srgbClr val="CC0000"/>
                </a:solidFill>
                <a:latin typeface="Times New Roman"/>
                <a:cs typeface="Times New Roman"/>
              </a:rPr>
              <a:t>er</a:t>
            </a:r>
            <a:r>
              <a:rPr lang="en-US" sz="3600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z="3600" spc="-25" dirty="0">
                <a:solidFill>
                  <a:srgbClr val="CC0000"/>
                </a:solidFill>
                <a:latin typeface="Times New Roman"/>
                <a:cs typeface="Times New Roman"/>
              </a:rPr>
              <a:t>of</a:t>
            </a:r>
            <a:r>
              <a:rPr lang="en-US" sz="3600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z="3600" spc="-15" dirty="0">
                <a:solidFill>
                  <a:srgbClr val="CC0000"/>
                </a:solidFill>
                <a:latin typeface="Times New Roman"/>
                <a:cs typeface="Times New Roman"/>
              </a:rPr>
              <a:t>Asynchrony</a:t>
            </a:r>
            <a:r>
              <a:rPr lang="en-US" sz="3600" dirty="0">
                <a:latin typeface="Times New Roman"/>
                <a:cs typeface="Times New Roman"/>
              </a:rPr>
              <a:t/>
            </a:r>
            <a:br>
              <a:rPr lang="en-US" sz="3600" dirty="0">
                <a:latin typeface="Times New Roman"/>
                <a:cs typeface="Times New Roman"/>
              </a:rPr>
            </a:br>
            <a:r>
              <a:rPr lang="en-US" sz="2200" spc="0" dirty="0">
                <a:solidFill>
                  <a:srgbClr val="CC0000"/>
                </a:solidFill>
                <a:latin typeface="Times New Roman"/>
                <a:cs typeface="Times New Roman"/>
              </a:rPr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12700">
              <a:spcBef>
                <a:spcPts val="0"/>
              </a:spcBef>
            </a:pPr>
            <a:r>
              <a:rPr lang="en-US" spc="-10" dirty="0">
                <a:latin typeface="Times New Roman"/>
                <a:cs typeface="Times New Roman"/>
              </a:rPr>
              <a:t>Consider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foll</a:t>
            </a:r>
            <a:r>
              <a:rPr lang="en-US" spc="-70" dirty="0">
                <a:latin typeface="Times New Roman"/>
                <a:cs typeface="Times New Roman"/>
              </a:rPr>
              <a:t>o</a:t>
            </a:r>
            <a:r>
              <a:rPr lang="en-US" spc="-25" dirty="0">
                <a:latin typeface="Times New Roman"/>
                <a:cs typeface="Times New Roman"/>
              </a:rPr>
              <a:t>wing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p</a:t>
            </a:r>
            <a:r>
              <a:rPr lang="en-US" spc="-5" dirty="0">
                <a:latin typeface="Times New Roman"/>
                <a:cs typeface="Times New Roman"/>
              </a:rPr>
              <a:t>roblem:</a:t>
            </a:r>
            <a:endParaRPr lang="en-US" dirty="0">
              <a:latin typeface="Times New Roman"/>
              <a:cs typeface="Times New Roman"/>
            </a:endParaRPr>
          </a:p>
          <a:p>
            <a:pPr marL="323850" marR="5270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-65" dirty="0">
                <a:latin typeface="Times New Roman"/>
                <a:cs typeface="Times New Roman"/>
              </a:rPr>
              <a:t>A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5" dirty="0">
                <a:latin typeface="Times New Roman"/>
                <a:cs typeface="Times New Roman"/>
              </a:rPr>
              <a:t>l</a:t>
            </a:r>
            <a:r>
              <a:rPr lang="en-US" sz="1800" spc="-35" dirty="0">
                <a:latin typeface="Times New Roman"/>
                <a:cs typeface="Times New Roman"/>
              </a:rPr>
              <a:t>a</a:t>
            </a:r>
            <a:r>
              <a:rPr lang="en-US" sz="1800" dirty="0">
                <a:latin typeface="Times New Roman"/>
                <a:cs typeface="Times New Roman"/>
              </a:rPr>
              <a:t>rge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num</a:t>
            </a:r>
            <a:r>
              <a:rPr lang="en-US" sz="1800" spc="40" dirty="0">
                <a:latin typeface="Times New Roman"/>
                <a:cs typeface="Times New Roman"/>
              </a:rPr>
              <a:t>b</a:t>
            </a:r>
            <a:r>
              <a:rPr lang="en-US" sz="1800" dirty="0">
                <a:latin typeface="Times New Roman"/>
                <a:cs typeface="Times New Roman"/>
              </a:rPr>
              <a:t>er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45" dirty="0">
                <a:latin typeface="Times New Roman"/>
                <a:cs typeface="Times New Roman"/>
              </a:rPr>
              <a:t>k</a:t>
            </a:r>
            <a:r>
              <a:rPr lang="en-US" sz="1800" spc="-15" dirty="0">
                <a:latin typeface="Times New Roman"/>
                <a:cs typeface="Times New Roman"/>
              </a:rPr>
              <a:t>ey-value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pairs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distribu</a:t>
            </a:r>
            <a:r>
              <a:rPr lang="en-US" sz="1800" spc="35" dirty="0">
                <a:latin typeface="Times New Roman"/>
                <a:cs typeface="Times New Roman"/>
              </a:rPr>
              <a:t>te</a:t>
            </a:r>
            <a:r>
              <a:rPr lang="en-US" sz="1800" spc="10" dirty="0">
                <a:latin typeface="Times New Roman"/>
                <a:cs typeface="Times New Roman"/>
              </a:rPr>
              <a:t>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on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several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(h</a:t>
            </a:r>
            <a:r>
              <a:rPr lang="en-US" sz="1800" spc="10" dirty="0">
                <a:latin typeface="Times New Roman"/>
                <a:cs typeface="Times New Roman"/>
              </a:rPr>
              <a:t>undred)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</a:t>
            </a:r>
            <a:r>
              <a:rPr lang="en-US" sz="1800" spc="25" dirty="0">
                <a:latin typeface="Times New Roman"/>
                <a:cs typeface="Times New Roman"/>
              </a:rPr>
              <a:t>o</a:t>
            </a:r>
            <a:r>
              <a:rPr lang="en-US" sz="1800" spc="-5" dirty="0">
                <a:latin typeface="Times New Roman"/>
                <a:cs typeface="Times New Roman"/>
              </a:rPr>
              <a:t>cess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-5" dirty="0">
                <a:latin typeface="Times New Roman"/>
                <a:cs typeface="Times New Roman"/>
              </a:rPr>
              <a:t>rs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(</a:t>
            </a:r>
            <a:r>
              <a:rPr lang="en-US" sz="1800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 err="1">
                <a:latin typeface="Times New Roman"/>
                <a:cs typeface="Times New Roman"/>
              </a:rPr>
              <a:t>ch</a:t>
            </a:r>
            <a:r>
              <a:rPr lang="en-US" sz="1800" spc="-20" dirty="0" err="1">
                <a:latin typeface="Times New Roman"/>
                <a:cs typeface="Times New Roman"/>
              </a:rPr>
              <a:t>a</a:t>
            </a:r>
            <a:r>
              <a:rPr lang="en-US" sz="1800" spc="10" dirty="0" err="1">
                <a:latin typeface="Times New Roman"/>
                <a:cs typeface="Times New Roman"/>
              </a:rPr>
              <a:t>res</a:t>
            </a:r>
            <a:r>
              <a:rPr lang="en-US" sz="1800" spc="10" dirty="0">
                <a:latin typeface="Times New Roman"/>
                <a:cs typeface="Times New Roman"/>
              </a:rPr>
              <a:t>)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13779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5" dirty="0">
                <a:latin typeface="Times New Roman"/>
                <a:cs typeface="Times New Roman"/>
              </a:rPr>
              <a:t>Each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 err="1">
                <a:latin typeface="Times New Roman"/>
                <a:cs typeface="Times New Roman"/>
              </a:rPr>
              <a:t>ch</a:t>
            </a:r>
            <a:r>
              <a:rPr lang="en-US" sz="1800" spc="-20" dirty="0" err="1">
                <a:latin typeface="Times New Roman"/>
                <a:cs typeface="Times New Roman"/>
              </a:rPr>
              <a:t>a</a:t>
            </a:r>
            <a:r>
              <a:rPr lang="en-US" sz="1800" dirty="0" err="1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needs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to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get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some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subset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these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valu</a:t>
            </a:r>
            <a:r>
              <a:rPr lang="en-US" sz="1800" spc="-5" dirty="0">
                <a:latin typeface="Times New Roman"/>
                <a:cs typeface="Times New Roman"/>
              </a:rPr>
              <a:t>e</a:t>
            </a:r>
            <a:r>
              <a:rPr lang="en-US" sz="1800" spc="-10" dirty="0">
                <a:latin typeface="Times New Roman"/>
                <a:cs typeface="Times New Roman"/>
              </a:rPr>
              <a:t>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b</a:t>
            </a:r>
            <a:r>
              <a:rPr lang="en-US" sz="1800" spc="-15" dirty="0">
                <a:latin typeface="Times New Roman"/>
                <a:cs typeface="Times New Roman"/>
              </a:rPr>
              <a:t>ef</a:t>
            </a:r>
            <a:r>
              <a:rPr lang="en-US" sz="1800" spc="-45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they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can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</a:t>
            </a:r>
            <a:r>
              <a:rPr lang="en-US" sz="1800" spc="25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ceed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to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next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phase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computation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set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45" dirty="0">
                <a:latin typeface="Times New Roman"/>
                <a:cs typeface="Times New Roman"/>
              </a:rPr>
              <a:t>k</a:t>
            </a:r>
            <a:r>
              <a:rPr lang="en-US" sz="1800" spc="-20" dirty="0">
                <a:latin typeface="Times New Roman"/>
                <a:cs typeface="Times New Roman"/>
              </a:rPr>
              <a:t>eys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needed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not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5" dirty="0">
                <a:latin typeface="Times New Roman"/>
                <a:cs typeface="Times New Roman"/>
              </a:rPr>
              <a:t>kn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-20" dirty="0">
                <a:latin typeface="Times New Roman"/>
                <a:cs typeface="Times New Roman"/>
              </a:rPr>
              <a:t>wn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advance: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they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determined based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on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input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40" dirty="0" smtClean="0">
                <a:latin typeface="Times New Roman"/>
                <a:cs typeface="Times New Roman"/>
              </a:rPr>
              <a:t>data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2E4D4-FE0F-3F4C-9166-90D0BEF5F0C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81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0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ver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9106"/>
            <a:ext cx="8229600" cy="1864895"/>
          </a:xfrm>
          <a:solidFill>
            <a:srgbClr val="CCD1D9"/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 err="1"/>
              <a:t>retrieveValues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n; </a:t>
            </a:r>
            <a:r>
              <a:rPr lang="en-US" dirty="0" err="1"/>
              <a:t>i</a:t>
            </a:r>
            <a:r>
              <a:rPr lang="en-US" dirty="0"/>
              <a:t>++) </a:t>
            </a:r>
            <a:r>
              <a:rPr lang="en-US" b="1" dirty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keys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= </a:t>
            </a:r>
            <a:r>
              <a:rPr lang="en-US" i="1" dirty="0"/>
              <a:t>// compute </a:t>
            </a:r>
            <a:r>
              <a:rPr lang="en-US" i="1" dirty="0" err="1"/>
              <a:t>i’th</a:t>
            </a:r>
            <a:r>
              <a:rPr lang="en-US" i="1" dirty="0"/>
              <a:t> key;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keyValueProxy</a:t>
            </a:r>
            <a:r>
              <a:rPr lang="en-US" dirty="0"/>
              <a:t>[keys[</a:t>
            </a:r>
            <a:r>
              <a:rPr lang="en-US" dirty="0" err="1"/>
              <a:t>i</a:t>
            </a:r>
            <a:r>
              <a:rPr lang="en-US" dirty="0"/>
              <a:t>] / B].</a:t>
            </a:r>
            <a:r>
              <a:rPr lang="en-US" dirty="0" err="1"/>
              <a:t>requestValue</a:t>
            </a:r>
            <a:r>
              <a:rPr lang="en-US" dirty="0"/>
              <a:t>(keys[</a:t>
            </a:r>
            <a:r>
              <a:rPr lang="en-US" dirty="0" err="1"/>
              <a:t>i</a:t>
            </a:r>
            <a:r>
              <a:rPr lang="en-US" dirty="0"/>
              <a:t>], </a:t>
            </a:r>
            <a:r>
              <a:rPr lang="en-US" dirty="0" err="1"/>
              <a:t>thisProxy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900948"/>
            <a:ext cx="8229600" cy="1884946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n;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 err="1"/>
              <a:t>ValueType</a:t>
            </a:r>
            <a:r>
              <a:rPr lang="en-US" dirty="0"/>
              <a:t> value)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serial </a:t>
            </a:r>
            <a:r>
              <a:rPr lang="en-US" dirty="0"/>
              <a:t>{ values[</a:t>
            </a:r>
            <a:r>
              <a:rPr lang="en-US" dirty="0" err="1"/>
              <a:t>i</a:t>
            </a:r>
            <a:r>
              <a:rPr lang="en-US" dirty="0"/>
              <a:t>] = value; 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i="1" dirty="0" smtClean="0"/>
              <a:t>/</a:t>
            </a:r>
            <a:r>
              <a:rPr lang="en-US" i="1" dirty="0"/>
              <a:t>/ next phase of computation </a:t>
            </a:r>
            <a:r>
              <a:rPr lang="en-US" i="1" dirty="0" err="1"/>
              <a:t>thats</a:t>
            </a:r>
            <a:r>
              <a:rPr lang="en-US" i="1" dirty="0"/>
              <a:t> uses the keys and values.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892842"/>
            <a:ext cx="8229600" cy="1497263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KeyValueClass</a:t>
            </a:r>
            <a:r>
              <a:rPr lang="en-US" sz="2000" dirty="0"/>
              <a:t>::</a:t>
            </a:r>
            <a:r>
              <a:rPr lang="en-US" sz="2000" dirty="0" err="1"/>
              <a:t>requestValue</a:t>
            </a:r>
            <a:r>
              <a:rPr lang="en-US" sz="2000" dirty="0"/>
              <a:t>(</a:t>
            </a:r>
            <a:r>
              <a:rPr lang="en-US" sz="2000" b="1" dirty="0" err="1"/>
              <a:t>int</a:t>
            </a:r>
            <a:r>
              <a:rPr lang="en-US" sz="2000" b="1" dirty="0"/>
              <a:t> </a:t>
            </a:r>
            <a:r>
              <a:rPr lang="en-US" sz="2000" dirty="0"/>
              <a:t>key, </a:t>
            </a:r>
            <a:r>
              <a:rPr lang="en-US" sz="2000" dirty="0" err="1"/>
              <a:t>CProxy</a:t>
            </a:r>
            <a:r>
              <a:rPr lang="en-US" sz="2000" dirty="0"/>
              <a:t> Client c, </a:t>
            </a:r>
            <a:r>
              <a:rPr lang="en-US" sz="2000" b="1" dirty="0" err="1"/>
              <a:t>int</a:t>
            </a:r>
            <a:r>
              <a:rPr lang="en-US" sz="2000" b="1" dirty="0"/>
              <a:t> </a:t>
            </a:r>
            <a:r>
              <a:rPr lang="en-US" sz="2000" dirty="0"/>
              <a:t>ref) {</a:t>
            </a:r>
          </a:p>
          <a:p>
            <a:pPr marL="0" indent="0">
              <a:buNone/>
            </a:pPr>
            <a:r>
              <a:rPr lang="en-US" sz="2000" dirty="0" smtClean="0"/>
              <a:t>    </a:t>
            </a:r>
            <a:r>
              <a:rPr lang="en-US" sz="2000" dirty="0" err="1" smtClean="0"/>
              <a:t>ValueType</a:t>
            </a:r>
            <a:r>
              <a:rPr lang="en-US" sz="2000" dirty="0" smtClean="0"/>
              <a:t> </a:t>
            </a:r>
            <a:r>
              <a:rPr lang="en-US" sz="2000" dirty="0"/>
              <a:t>v = </a:t>
            </a:r>
            <a:r>
              <a:rPr lang="en-US" sz="2000" dirty="0" err="1"/>
              <a:t>localTable</a:t>
            </a:r>
            <a:r>
              <a:rPr lang="en-US" sz="2000" dirty="0"/>
              <a:t>[key];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err="1" smtClean="0"/>
              <a:t>c.response</a:t>
            </a:r>
            <a:r>
              <a:rPr lang="en-US" sz="2000" dirty="0"/>
              <a:t>(ref, v);</a:t>
            </a:r>
          </a:p>
          <a:p>
            <a:pPr marL="0" indent="0">
              <a:buNone/>
            </a:pPr>
            <a:r>
              <a:rPr lang="en-US" sz="2000" dirty="0"/>
              <a:t>}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827C5-A48F-E643-A81A-C484927AD4E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5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46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93093"/>
            <a:ext cx="8229600" cy="585128"/>
          </a:xfrm>
        </p:spPr>
        <p:txBody>
          <a:bodyPr>
            <a:normAutofit fontScale="92500"/>
          </a:bodyPr>
          <a:lstStyle/>
          <a:p>
            <a:r>
              <a:rPr lang="en-US" dirty="0"/>
              <a:t>Ground-breaking Nature article on the structure of the HIV capsid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138</a:t>
            </a:fld>
            <a:endParaRPr lang="en-US"/>
          </a:p>
        </p:txBody>
      </p:sp>
      <p:pic>
        <p:nvPicPr>
          <p:cNvPr id="7" name="Picture 6" descr="HIV-background-new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6"/>
            <a:ext cx="9092315" cy="511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0520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Molecular Dynamics in NAMD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235222"/>
          </a:xfrm>
        </p:spPr>
        <p:txBody>
          <a:bodyPr>
            <a:normAutofit/>
          </a:bodyPr>
          <a:lstStyle/>
          <a:p>
            <a:r>
              <a:rPr lang="en-US" dirty="0"/>
              <a:t>Collection of charged atoms, with bonds</a:t>
            </a:r>
          </a:p>
          <a:p>
            <a:pPr lvl="1"/>
            <a:r>
              <a:rPr lang="en-US" dirty="0" smtClean="0"/>
              <a:t>Newtonian </a:t>
            </a:r>
            <a:r>
              <a:rPr lang="en-US" dirty="0"/>
              <a:t>mechanics</a:t>
            </a:r>
          </a:p>
          <a:p>
            <a:pPr lvl="1"/>
            <a:r>
              <a:rPr lang="en-US" dirty="0" smtClean="0"/>
              <a:t>Relatively </a:t>
            </a:r>
            <a:r>
              <a:rPr lang="en-US" dirty="0"/>
              <a:t>small of atoms (100K 10M)</a:t>
            </a:r>
          </a:p>
          <a:p>
            <a:r>
              <a:rPr lang="en-US" dirty="0"/>
              <a:t>Calculate forces on each atom</a:t>
            </a:r>
          </a:p>
          <a:p>
            <a:pPr lvl="1"/>
            <a:r>
              <a:rPr lang="en-US" dirty="0" smtClean="0"/>
              <a:t>Bonds</a:t>
            </a:r>
            <a:endParaRPr lang="en-US" dirty="0"/>
          </a:p>
          <a:p>
            <a:pPr lvl="1"/>
            <a:r>
              <a:rPr lang="en-US" dirty="0" smtClean="0"/>
              <a:t>Non</a:t>
            </a:r>
            <a:r>
              <a:rPr lang="en-US" dirty="0"/>
              <a:t>-bonded: electrostatic and van der Waals</a:t>
            </a:r>
          </a:p>
          <a:p>
            <a:pPr lvl="2"/>
            <a:r>
              <a:rPr lang="en-US" dirty="0" smtClean="0"/>
              <a:t>Short</a:t>
            </a:r>
            <a:r>
              <a:rPr lang="en-US" dirty="0"/>
              <a:t>-distance: every </a:t>
            </a:r>
            <a:r>
              <a:rPr lang="en-US" dirty="0" err="1"/>
              <a:t>timestep</a:t>
            </a:r>
            <a:endParaRPr lang="en-US" dirty="0"/>
          </a:p>
          <a:p>
            <a:pPr lvl="2"/>
            <a:r>
              <a:rPr lang="en-US" dirty="0" smtClean="0"/>
              <a:t>Long</a:t>
            </a:r>
            <a:r>
              <a:rPr lang="en-US" dirty="0"/>
              <a:t>-distance: using PME (3D FFT)</a:t>
            </a:r>
          </a:p>
          <a:p>
            <a:pPr lvl="2"/>
            <a:r>
              <a:rPr lang="en-US" dirty="0" smtClean="0"/>
              <a:t>Multiple </a:t>
            </a:r>
            <a:r>
              <a:rPr lang="en-US" dirty="0"/>
              <a:t>Time Stepping : PME every 4 </a:t>
            </a:r>
            <a:r>
              <a:rPr lang="en-US" dirty="0" err="1"/>
              <a:t>timesteps</a:t>
            </a:r>
            <a:endParaRPr lang="en-US" dirty="0"/>
          </a:p>
          <a:p>
            <a:r>
              <a:rPr lang="en-US" dirty="0"/>
              <a:t>Calculate velocities and advance positions</a:t>
            </a:r>
          </a:p>
          <a:p>
            <a:r>
              <a:rPr lang="en-US" dirty="0"/>
              <a:t>Challenge: femtosecond time-step, millions needed!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</a:rPr>
              <a:t>Collaboration </a:t>
            </a:r>
            <a:r>
              <a:rPr lang="en-US" dirty="0">
                <a:solidFill>
                  <a:schemeClr val="tx2"/>
                </a:solidFill>
              </a:rPr>
              <a:t>with K. </a:t>
            </a:r>
            <a:r>
              <a:rPr lang="en-US" dirty="0" err="1">
                <a:solidFill>
                  <a:schemeClr val="tx2"/>
                </a:solidFill>
              </a:rPr>
              <a:t>Schulten</a:t>
            </a:r>
            <a:r>
              <a:rPr lang="en-US" dirty="0">
                <a:solidFill>
                  <a:schemeClr val="tx2"/>
                </a:solidFill>
              </a:rPr>
              <a:t>, R. </a:t>
            </a:r>
            <a:r>
              <a:rPr lang="en-US" dirty="0" err="1">
                <a:solidFill>
                  <a:schemeClr val="tx2"/>
                </a:solidFill>
              </a:rPr>
              <a:t>Skeel</a:t>
            </a:r>
            <a:r>
              <a:rPr lang="en-US" dirty="0">
                <a:solidFill>
                  <a:schemeClr val="tx2"/>
                </a:solidFill>
              </a:rPr>
              <a:t>, and coworkers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139</a:t>
            </a:fld>
            <a:endParaRPr lang="en-US"/>
          </a:p>
        </p:txBody>
      </p:sp>
      <p:pic>
        <p:nvPicPr>
          <p:cNvPr id="7" name="Picture 6" descr="nam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213" y="1143000"/>
            <a:ext cx="2871173" cy="328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55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example, a Jacobi reduction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15" y="950808"/>
            <a:ext cx="7395028" cy="553005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E7B7B-D7FD-4D4E-90EF-E4394C25BA2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17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Decomposition Via Charm</a:t>
            </a:r>
          </a:p>
        </p:txBody>
      </p:sp>
      <p:pic>
        <p:nvPicPr>
          <p:cNvPr id="8" name="Content Placeholder 7" descr="namd_decomp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06" b="-18506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 anchor="ctr">
            <a:normAutofit fontScale="85000" lnSpcReduction="20000"/>
          </a:bodyPr>
          <a:lstStyle/>
          <a:p>
            <a:r>
              <a:rPr lang="en-US" dirty="0"/>
              <a:t>Atoms distributed to cubes based on their </a:t>
            </a:r>
            <a:r>
              <a:rPr lang="en-US" dirty="0" smtClean="0"/>
              <a:t>location</a:t>
            </a:r>
          </a:p>
          <a:p>
            <a:r>
              <a:rPr lang="en-US" dirty="0"/>
              <a:t>Size of each cube :</a:t>
            </a:r>
          </a:p>
          <a:p>
            <a:pPr lvl="1"/>
            <a:r>
              <a:rPr lang="en-US" dirty="0" smtClean="0"/>
              <a:t>Just </a:t>
            </a:r>
            <a:r>
              <a:rPr lang="en-US" dirty="0"/>
              <a:t>a bit larger than cut-o↵ radius </a:t>
            </a:r>
            <a:endParaRPr lang="en-US" dirty="0" smtClean="0"/>
          </a:p>
          <a:p>
            <a:pPr lvl="1"/>
            <a:r>
              <a:rPr lang="en-US" dirty="0" smtClean="0"/>
              <a:t>Communicate </a:t>
            </a:r>
            <a:r>
              <a:rPr lang="en-US" dirty="0"/>
              <a:t>only with neighbors </a:t>
            </a:r>
            <a:endParaRPr lang="en-US" dirty="0" smtClean="0"/>
          </a:p>
          <a:p>
            <a:pPr lvl="1"/>
            <a:r>
              <a:rPr lang="en-US" dirty="0" smtClean="0"/>
              <a:t>Work</a:t>
            </a:r>
            <a:r>
              <a:rPr lang="en-US" dirty="0"/>
              <a:t>: for each pair of </a:t>
            </a:r>
            <a:r>
              <a:rPr lang="en-US" dirty="0" err="1"/>
              <a:t>nbr</a:t>
            </a:r>
            <a:r>
              <a:rPr lang="en-US" dirty="0"/>
              <a:t> objects</a:t>
            </a:r>
          </a:p>
          <a:p>
            <a:r>
              <a:rPr lang="en-US" dirty="0"/>
              <a:t>C/C ratio: O(1) </a:t>
            </a:r>
            <a:endParaRPr lang="en-US" dirty="0" smtClean="0"/>
          </a:p>
          <a:p>
            <a:r>
              <a:rPr lang="en-US" dirty="0" smtClean="0"/>
              <a:t>However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Load </a:t>
            </a:r>
            <a:r>
              <a:rPr lang="en-US" dirty="0"/>
              <a:t>imbalance</a:t>
            </a:r>
          </a:p>
          <a:p>
            <a:pPr lvl="1"/>
            <a:r>
              <a:rPr lang="en-US" dirty="0" smtClean="0"/>
              <a:t>Limited </a:t>
            </a:r>
            <a:r>
              <a:rPr lang="en-US" dirty="0"/>
              <a:t>parallelism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D2533C"/>
                </a:solidFill>
              </a:rPr>
              <a:t>Charm</a:t>
            </a:r>
            <a:r>
              <a:rPr lang="en-US" dirty="0">
                <a:solidFill>
                  <a:srgbClr val="D2533C"/>
                </a:solidFill>
              </a:rPr>
              <a:t>++ is useful to handle this case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Friday, September 5,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686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Object Based Parallelization for MD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Force Decomposition + Spatial Decomposition</a:t>
            </a:r>
          </a:p>
        </p:txBody>
      </p:sp>
      <p:pic>
        <p:nvPicPr>
          <p:cNvPr id="8" name="Content Placeholder 7" descr="namd_decomp2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681" b="-24681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Now, we have many objects to load balance: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diamond can be assigned to any proc.</a:t>
            </a:r>
          </a:p>
          <a:p>
            <a:pPr lvl="1"/>
            <a:r>
              <a:rPr lang="en-US" dirty="0" smtClean="0"/>
              <a:t>Number </a:t>
            </a:r>
            <a:r>
              <a:rPr lang="en-US" dirty="0"/>
              <a:t>of diamonds (3D): 14*Number of Patches</a:t>
            </a:r>
          </a:p>
          <a:p>
            <a:r>
              <a:rPr lang="en-US" dirty="0"/>
              <a:t>2-away variation:</a:t>
            </a:r>
          </a:p>
          <a:p>
            <a:pPr lvl="1"/>
            <a:r>
              <a:rPr lang="en-US" dirty="0" smtClean="0"/>
              <a:t>Half</a:t>
            </a:r>
            <a:r>
              <a:rPr lang="en-US" dirty="0"/>
              <a:t>-size cubes</a:t>
            </a:r>
          </a:p>
          <a:p>
            <a:pPr lvl="1"/>
            <a:r>
              <a:rPr lang="en-US" dirty="0" smtClean="0"/>
              <a:t>Communicate </a:t>
            </a:r>
            <a:r>
              <a:rPr lang="en-US" dirty="0"/>
              <a:t>only with neighbors </a:t>
            </a:r>
            <a:endParaRPr lang="en-US" dirty="0" smtClean="0"/>
          </a:p>
          <a:p>
            <a:pPr lvl="1"/>
            <a:r>
              <a:rPr lang="en-US" dirty="0" smtClean="0"/>
              <a:t>5 </a:t>
            </a:r>
            <a:r>
              <a:rPr lang="en-US" dirty="0"/>
              <a:t>x 5 x 5 interactions</a:t>
            </a:r>
          </a:p>
          <a:p>
            <a:r>
              <a:rPr lang="en-US" dirty="0"/>
              <a:t>3-away interactions: </a:t>
            </a:r>
            <a:r>
              <a:rPr lang="en-US" dirty="0" smtClean="0"/>
              <a:t>      7 </a:t>
            </a:r>
            <a:r>
              <a:rPr lang="en-US" dirty="0"/>
              <a:t>x 7 x 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Friday, September 5,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158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NAMD Parallelization Using Charm++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computation is decomposed into “natural” objects of the application, which are assigned to processors by Charm++ </a:t>
            </a:r>
            <a:r>
              <a:rPr lang="en-US" dirty="0" smtClean="0"/>
              <a:t>RTS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142</a:t>
            </a:fld>
            <a:endParaRPr lang="en-US"/>
          </a:p>
        </p:txBody>
      </p:sp>
      <p:pic>
        <p:nvPicPr>
          <p:cNvPr id="7" name="Picture 6" descr="md_paralleliz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4792"/>
            <a:ext cx="9144000" cy="446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0621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NAMD Projections</a:t>
            </a:r>
            <a:endParaRPr lang="en-US" dirty="0"/>
          </a:p>
        </p:txBody>
      </p:sp>
      <p:pic>
        <p:nvPicPr>
          <p:cNvPr id="7" name="Content Placeholder 6" descr="namd_projection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70" r="-2970"/>
          <a:stretch/>
        </p:blipFill>
        <p:spPr>
          <a:xfrm>
            <a:off x="457200" y="678666"/>
            <a:ext cx="8229600" cy="569955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82837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DHFR Performance on Titan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performance is 590us/step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144</a:t>
            </a:fld>
            <a:endParaRPr lang="en-US"/>
          </a:p>
        </p:txBody>
      </p:sp>
      <p:pic>
        <p:nvPicPr>
          <p:cNvPr id="7" name="Picture 6" descr="jac-titan-pme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68" y="1602615"/>
            <a:ext cx="6831331" cy="477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0936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Apoa1 Performance on BG/P BG/Q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performance on BG/Q is 794us/step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145</a:t>
            </a:fld>
            <a:endParaRPr lang="en-US"/>
          </a:p>
        </p:txBody>
      </p:sp>
      <p:pic>
        <p:nvPicPr>
          <p:cNvPr id="7" name="Picture 6" descr="apoa1-pme4-PQ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944" y="1624205"/>
            <a:ext cx="6806888" cy="475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5821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ChaNGa</a:t>
            </a:r>
            <a:r>
              <a:rPr lang="en-US" dirty="0"/>
              <a:t>: Parallel Gravity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Collaborative project (NSF) </a:t>
            </a:r>
            <a:endParaRPr lang="en-US" dirty="0"/>
          </a:p>
          <a:p>
            <a:pPr lvl="1"/>
            <a:r>
              <a:rPr lang="en-US" dirty="0" smtClean="0"/>
              <a:t>with </a:t>
            </a:r>
            <a:r>
              <a:rPr lang="en-US" dirty="0"/>
              <a:t>Tom Quinn, Univ. of Washington </a:t>
            </a:r>
            <a:endParaRPr lang="en-US" dirty="0" smtClean="0"/>
          </a:p>
          <a:p>
            <a:r>
              <a:rPr lang="en-US" dirty="0" smtClean="0"/>
              <a:t>Evolution </a:t>
            </a:r>
            <a:r>
              <a:rPr lang="en-US" dirty="0"/>
              <a:t>of Universe and Galaxy Formation </a:t>
            </a:r>
            <a:endParaRPr lang="en-US" dirty="0" smtClean="0"/>
          </a:p>
          <a:p>
            <a:r>
              <a:rPr lang="en-US" dirty="0" smtClean="0"/>
              <a:t>Gravity</a:t>
            </a:r>
            <a:r>
              <a:rPr lang="en-US" dirty="0"/>
              <a:t>, gas dynamics </a:t>
            </a:r>
            <a:endParaRPr lang="en-US" dirty="0"/>
          </a:p>
          <a:p>
            <a:r>
              <a:rPr lang="en-US" dirty="0"/>
              <a:t>Barnes-Hut tree codes </a:t>
            </a:r>
            <a:endParaRPr lang="en-US" dirty="0"/>
          </a:p>
          <a:p>
            <a:pPr lvl="1"/>
            <a:r>
              <a:rPr lang="en-US" dirty="0" smtClean="0"/>
              <a:t>Oct </a:t>
            </a:r>
            <a:r>
              <a:rPr lang="en-US" dirty="0"/>
              <a:t>tree is natural </a:t>
            </a:r>
            <a:r>
              <a:rPr lang="en-US" dirty="0" smtClean="0"/>
              <a:t>decomposition</a:t>
            </a:r>
            <a:endParaRPr lang="en-US" dirty="0"/>
          </a:p>
          <a:p>
            <a:pPr lvl="1"/>
            <a:r>
              <a:rPr lang="en-US" dirty="0" smtClean="0"/>
              <a:t>Geometry </a:t>
            </a:r>
            <a:r>
              <a:rPr lang="en-US" dirty="0"/>
              <a:t>has better aspect ratios, so you “open up fewer nodes </a:t>
            </a:r>
            <a:endParaRPr lang="en-US" dirty="0" smtClean="0"/>
          </a:p>
          <a:p>
            <a:pPr lvl="1"/>
            <a:r>
              <a:rPr lang="en-US" dirty="0" smtClean="0"/>
              <a:t>But </a:t>
            </a:r>
            <a:r>
              <a:rPr lang="en-US" dirty="0"/>
              <a:t>is not used because it leads to bad load </a:t>
            </a:r>
            <a:r>
              <a:rPr lang="en-US" dirty="0" smtClean="0"/>
              <a:t>balance</a:t>
            </a:r>
            <a:endParaRPr lang="en-US" dirty="0"/>
          </a:p>
          <a:p>
            <a:pPr lvl="1"/>
            <a:r>
              <a:rPr lang="en-US" dirty="0" smtClean="0"/>
              <a:t>Assumption</a:t>
            </a:r>
            <a:r>
              <a:rPr lang="en-US" dirty="0"/>
              <a:t>: one-to-one map between sub-trees and </a:t>
            </a:r>
            <a:r>
              <a:rPr lang="en-US" dirty="0" err="1" smtClean="0"/>
              <a:t>Pes</a:t>
            </a:r>
            <a:endParaRPr lang="en-US" dirty="0"/>
          </a:p>
          <a:p>
            <a:pPr lvl="1"/>
            <a:r>
              <a:rPr lang="en-US" dirty="0" smtClean="0"/>
              <a:t>Binary </a:t>
            </a:r>
            <a:r>
              <a:rPr lang="en-US" dirty="0"/>
              <a:t>trees are considered better load balanced </a:t>
            </a:r>
            <a:endParaRPr lang="en-US" dirty="0"/>
          </a:p>
          <a:p>
            <a:r>
              <a:rPr lang="en-US" dirty="0"/>
              <a:t>With Charm++: Use Oct-Tree, and let Charm++ map </a:t>
            </a:r>
            <a:r>
              <a:rPr lang="en-US" dirty="0" err="1"/>
              <a:t>subtrees</a:t>
            </a:r>
            <a:r>
              <a:rPr lang="en-US" dirty="0"/>
              <a:t> to processors 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513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ChaNGa</a:t>
            </a:r>
            <a:r>
              <a:rPr lang="en-US" dirty="0"/>
              <a:t>: Control Flow</a:t>
            </a:r>
          </a:p>
        </p:txBody>
      </p:sp>
      <p:pic>
        <p:nvPicPr>
          <p:cNvPr id="7" name="Content Placeholder 6" descr="changa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820" b="-24820"/>
          <a:stretch>
            <a:fillRect/>
          </a:stretch>
        </p:blipFill>
        <p:spPr>
          <a:xfrm>
            <a:off x="220663" y="852488"/>
            <a:ext cx="8686800" cy="552608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5311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OpenAtom</a:t>
            </a:r>
            <a:r>
              <a:rPr lang="en-US" dirty="0"/>
              <a:t>: MD with quantum </a:t>
            </a:r>
            <a:r>
              <a:rPr lang="en-US" dirty="0" err="1"/>
              <a:t>e↵ects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Much more fine-grained: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electronic state is modeled with a large array</a:t>
            </a:r>
          </a:p>
          <a:p>
            <a:r>
              <a:rPr lang="en-US" dirty="0"/>
              <a:t>Collaboration with:</a:t>
            </a:r>
          </a:p>
          <a:p>
            <a:pPr lvl="1"/>
            <a:r>
              <a:rPr lang="en-US" dirty="0" smtClean="0"/>
              <a:t>G</a:t>
            </a:r>
            <a:r>
              <a:rPr lang="en-US" dirty="0"/>
              <a:t>. </a:t>
            </a:r>
            <a:r>
              <a:rPr lang="en-US" dirty="0" err="1"/>
              <a:t>Martyna</a:t>
            </a:r>
            <a:r>
              <a:rPr lang="en-US" dirty="0"/>
              <a:t> (IBM)</a:t>
            </a:r>
          </a:p>
          <a:p>
            <a:pPr lvl="1"/>
            <a:r>
              <a:rPr lang="en-US" dirty="0" smtClean="0"/>
              <a:t>M</a:t>
            </a:r>
            <a:r>
              <a:rPr lang="en-US" dirty="0"/>
              <a:t>. Tuckerman (NYU)</a:t>
            </a:r>
          </a:p>
          <a:p>
            <a:r>
              <a:rPr lang="en-US" dirty="0"/>
              <a:t>Using Charm++ virtualization, we can </a:t>
            </a:r>
            <a:r>
              <a:rPr lang="en-US" dirty="0" smtClean="0"/>
              <a:t>efficiently scale small (32 molecule) systems to thousands of processors</a:t>
            </a:r>
            <a:endParaRPr lang="en-US" dirty="0"/>
          </a:p>
        </p:txBody>
      </p:sp>
      <p:pic>
        <p:nvPicPr>
          <p:cNvPr id="8" name="Content Placeholder 7" descr="openatom1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421" r="-30421"/>
          <a:stretch/>
        </p:blipFill>
        <p:spPr>
          <a:xfrm>
            <a:off x="4648200" y="935846"/>
            <a:ext cx="4038600" cy="2248143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Sunday, September 7,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148</a:t>
            </a:fld>
            <a:endParaRPr lang="en-US" dirty="0"/>
          </a:p>
        </p:txBody>
      </p:sp>
      <p:pic>
        <p:nvPicPr>
          <p:cNvPr id="9" name="Picture 8" descr="openatom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224" y="3940127"/>
            <a:ext cx="2017776" cy="18775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80145" y="3183989"/>
            <a:ext cx="3367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D2533C"/>
                </a:solidFill>
              </a:rPr>
              <a:t>Semiconductor Surfaces</a:t>
            </a:r>
            <a:endParaRPr lang="en-US" sz="2400" b="1" dirty="0">
              <a:solidFill>
                <a:srgbClr val="D2533C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98410" y="5759077"/>
            <a:ext cx="1581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D2533C"/>
                </a:solidFill>
              </a:rPr>
              <a:t>Nanowires</a:t>
            </a:r>
            <a:endParaRPr lang="en-US" sz="2400" b="1" dirty="0">
              <a:solidFill>
                <a:srgbClr val="D253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469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OpenAtom</a:t>
            </a:r>
            <a:r>
              <a:rPr lang="en-US" dirty="0"/>
              <a:t>: Decomposition and Computation Flow</a:t>
            </a:r>
          </a:p>
        </p:txBody>
      </p:sp>
      <p:pic>
        <p:nvPicPr>
          <p:cNvPr id="9" name="Content Placeholder 8" descr="openatom_array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47" b="-2647"/>
          <a:stretch>
            <a:fillRect/>
          </a:stretch>
        </p:blipFill>
        <p:spPr>
          <a:xfrm>
            <a:off x="-1" y="678665"/>
            <a:ext cx="9152591" cy="5822379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Sunday, September 7,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85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Methods: Natural Units of Sequential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3798317" cy="5455810"/>
          </a:xfrm>
        </p:spPr>
        <p:txBody>
          <a:bodyPr>
            <a:normAutofit fontScale="92500"/>
          </a:bodyPr>
          <a:lstStyle/>
          <a:p>
            <a:r>
              <a:rPr lang="en-US" dirty="0"/>
              <a:t>Methods still have the same sequential semantics</a:t>
            </a:r>
          </a:p>
          <a:p>
            <a:pPr lvl="1"/>
            <a:r>
              <a:rPr lang="en-US" dirty="0" smtClean="0"/>
              <a:t>Atomicity</a:t>
            </a:r>
            <a:r>
              <a:rPr lang="en-US" dirty="0"/>
              <a:t>: methods do not execute in parallel</a:t>
            </a:r>
          </a:p>
          <a:p>
            <a:r>
              <a:rPr lang="en-US" dirty="0"/>
              <a:t>Methods cannot be interrupted or preempted</a:t>
            </a:r>
          </a:p>
          <a:p>
            <a:r>
              <a:rPr lang="en-US" dirty="0"/>
              <a:t>Methods interact and update state of an object in the same way</a:t>
            </a:r>
          </a:p>
          <a:p>
            <a:r>
              <a:rPr lang="en-US" dirty="0"/>
              <a:t>Method sequencing is what changes from sequential computation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21222" b="-21222"/>
          <a:stretch>
            <a:fillRect/>
          </a:stretch>
        </p:blipFill>
        <p:spPr>
          <a:xfrm>
            <a:off x="4255517" y="935846"/>
            <a:ext cx="4431283" cy="545581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F5AE3-D499-5C4D-BB64-5FC5F114D78E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721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41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Analysis Using 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Instrumentation and measurement</a:t>
            </a:r>
          </a:p>
          <a:p>
            <a:pPr lvl="1"/>
            <a:r>
              <a:rPr lang="en-US" dirty="0" smtClean="0"/>
              <a:t>Link </a:t>
            </a:r>
            <a:r>
              <a:rPr lang="en-US" dirty="0"/>
              <a:t>program with -</a:t>
            </a:r>
            <a:r>
              <a:rPr lang="en-US" dirty="0" err="1"/>
              <a:t>tracemode</a:t>
            </a:r>
            <a:r>
              <a:rPr lang="en-US" dirty="0"/>
              <a:t> projections or summary </a:t>
            </a:r>
            <a:endParaRPr lang="en-US" dirty="0" smtClean="0"/>
          </a:p>
          <a:p>
            <a:pPr lvl="1"/>
            <a:r>
              <a:rPr lang="en-US" dirty="0" smtClean="0"/>
              <a:t>Trace </a:t>
            </a:r>
            <a:r>
              <a:rPr lang="en-US" dirty="0"/>
              <a:t>data is generated automatically during run</a:t>
            </a:r>
          </a:p>
          <a:p>
            <a:pPr lvl="1"/>
            <a:r>
              <a:rPr lang="en-US" dirty="0" smtClean="0"/>
              <a:t>User </a:t>
            </a:r>
            <a:r>
              <a:rPr lang="en-US" dirty="0"/>
              <a:t>events can be easily inserted as needed</a:t>
            </a:r>
          </a:p>
          <a:p>
            <a:r>
              <a:rPr lang="en-US" dirty="0"/>
              <a:t>Projections: visualization and analysis</a:t>
            </a:r>
          </a:p>
          <a:p>
            <a:pPr lvl="1"/>
            <a:r>
              <a:rPr lang="en-US" dirty="0" smtClean="0"/>
              <a:t>Scalable </a:t>
            </a:r>
            <a:r>
              <a:rPr lang="en-US" dirty="0"/>
              <a:t>tool to analyze up to 300,000 log files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rich set of tool features : time profile, time lines, usage profile</a:t>
            </a:r>
            <a:r>
              <a:rPr lang="en-US" dirty="0" smtClean="0"/>
              <a:t>, histogram</a:t>
            </a:r>
            <a:r>
              <a:rPr lang="en-US" dirty="0"/>
              <a:t>, </a:t>
            </a:r>
            <a:r>
              <a:rPr lang="en-US" dirty="0" err="1"/>
              <a:t>extrema</a:t>
            </a:r>
            <a:r>
              <a:rPr lang="en-US" dirty="0"/>
              <a:t> tool</a:t>
            </a:r>
          </a:p>
          <a:p>
            <a:pPr lvl="1"/>
            <a:r>
              <a:rPr lang="en-US" dirty="0" smtClean="0"/>
              <a:t>Detect </a:t>
            </a:r>
            <a:r>
              <a:rPr lang="en-US" dirty="0"/>
              <a:t>performance problems: load imbalance, grain size</a:t>
            </a:r>
            <a:r>
              <a:rPr lang="en-US" dirty="0" smtClean="0"/>
              <a:t>, communication </a:t>
            </a:r>
            <a:r>
              <a:rPr lang="en-US" dirty="0"/>
              <a:t>bottleneck,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8198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Tools of aggregated performance viewing</a:t>
            </a:r>
          </a:p>
          <a:p>
            <a:pPr lvl="1"/>
            <a:r>
              <a:rPr lang="en-US" dirty="0" smtClean="0"/>
              <a:t>Time </a:t>
            </a:r>
            <a:r>
              <a:rPr lang="en-US" dirty="0"/>
              <a:t>profile</a:t>
            </a:r>
          </a:p>
          <a:p>
            <a:pPr lvl="1"/>
            <a:r>
              <a:rPr lang="en-US" dirty="0" smtClean="0"/>
              <a:t>Histogram</a:t>
            </a:r>
            <a:endParaRPr lang="en-US" dirty="0"/>
          </a:p>
          <a:p>
            <a:pPr lvl="1"/>
            <a:r>
              <a:rPr lang="en-US" dirty="0" smtClean="0"/>
              <a:t>Communication </a:t>
            </a:r>
            <a:r>
              <a:rPr lang="en-US" dirty="0"/>
              <a:t>over time</a:t>
            </a:r>
          </a:p>
          <a:p>
            <a:r>
              <a:rPr lang="en-US" dirty="0"/>
              <a:t>Tools of processor level granularity</a:t>
            </a:r>
          </a:p>
          <a:p>
            <a:pPr lvl="1"/>
            <a:r>
              <a:rPr lang="en-US" dirty="0" smtClean="0"/>
              <a:t>Overview </a:t>
            </a:r>
          </a:p>
          <a:p>
            <a:pPr lvl="1"/>
            <a:r>
              <a:rPr lang="en-US" dirty="0" smtClean="0"/>
              <a:t>Timeline</a:t>
            </a:r>
            <a:endParaRPr lang="en-US" dirty="0"/>
          </a:p>
          <a:p>
            <a:r>
              <a:rPr lang="en-US" dirty="0"/>
              <a:t>Tools of derived/processed data</a:t>
            </a:r>
          </a:p>
          <a:p>
            <a:pPr lvl="1"/>
            <a:r>
              <a:rPr lang="en-US" dirty="0" err="1" smtClean="0"/>
              <a:t>Extrema</a:t>
            </a:r>
            <a:r>
              <a:rPr lang="en-US" dirty="0" smtClean="0"/>
              <a:t> </a:t>
            </a:r>
            <a:r>
              <a:rPr lang="en-US" dirty="0"/>
              <a:t>analysis : identifies outliers</a:t>
            </a:r>
          </a:p>
          <a:p>
            <a:pPr lvl="1"/>
            <a:r>
              <a:rPr lang="en-US" dirty="0" smtClean="0"/>
              <a:t>Noise </a:t>
            </a:r>
            <a:r>
              <a:rPr lang="en-US" dirty="0"/>
              <a:t>miner : highlights probable interference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49747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Load imbalance</a:t>
            </a:r>
          </a:p>
          <a:p>
            <a:pPr lvl="1"/>
            <a:r>
              <a:rPr lang="en-US" dirty="0" smtClean="0"/>
              <a:t>Time </a:t>
            </a:r>
            <a:r>
              <a:rPr lang="en-US" dirty="0"/>
              <a:t>profile : lower CPU usage </a:t>
            </a:r>
            <a:endParaRPr lang="en-US" dirty="0" smtClean="0"/>
          </a:p>
          <a:p>
            <a:pPr lvl="1"/>
            <a:r>
              <a:rPr lang="en-US" dirty="0" err="1" smtClean="0"/>
              <a:t>Extrema</a:t>
            </a:r>
            <a:r>
              <a:rPr lang="en-US" dirty="0" smtClean="0"/>
              <a:t> </a:t>
            </a:r>
            <a:r>
              <a:rPr lang="en-US" dirty="0"/>
              <a:t>analysis tool:</a:t>
            </a:r>
          </a:p>
          <a:p>
            <a:pPr lvl="2"/>
            <a:r>
              <a:rPr lang="en-US" dirty="0" smtClean="0"/>
              <a:t>Least </a:t>
            </a:r>
            <a:r>
              <a:rPr lang="en-US" dirty="0"/>
              <a:t>idle processors</a:t>
            </a:r>
          </a:p>
          <a:p>
            <a:pPr lvl="1"/>
            <a:r>
              <a:rPr lang="en-US" dirty="0" smtClean="0"/>
              <a:t>Load </a:t>
            </a:r>
            <a:r>
              <a:rPr lang="en-US" dirty="0"/>
              <a:t>the over-loaded processors in Timeline </a:t>
            </a:r>
            <a:endParaRPr lang="en-US" dirty="0" smtClean="0"/>
          </a:p>
          <a:p>
            <a:pPr lvl="1"/>
            <a:r>
              <a:rPr lang="en-US" dirty="0" smtClean="0"/>
              <a:t>Histogram </a:t>
            </a:r>
            <a:r>
              <a:rPr lang="en-US" dirty="0"/>
              <a:t>: grain size issues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70066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Example Demonstration</a:t>
            </a:r>
          </a:p>
          <a:p>
            <a:pPr lvl="1"/>
            <a:r>
              <a:rPr lang="en-US" dirty="0" smtClean="0"/>
              <a:t>Trying </a:t>
            </a:r>
            <a:r>
              <a:rPr lang="en-US" dirty="0"/>
              <a:t>to identify the next performance obstacle for NAMD </a:t>
            </a:r>
            <a:endParaRPr lang="en-US" dirty="0" smtClean="0"/>
          </a:p>
          <a:p>
            <a:pPr lvl="2"/>
            <a:r>
              <a:rPr lang="en-US" dirty="0" smtClean="0"/>
              <a:t>Running </a:t>
            </a:r>
            <a:r>
              <a:rPr lang="en-US" dirty="0"/>
              <a:t>on 8192 processors, with 1 million atom simulation</a:t>
            </a:r>
          </a:p>
          <a:p>
            <a:pPr lvl="2"/>
            <a:r>
              <a:rPr lang="en-US" dirty="0" smtClean="0"/>
              <a:t>Jaguar </a:t>
            </a:r>
            <a:r>
              <a:rPr lang="en-US" dirty="0"/>
              <a:t>Cray XK6</a:t>
            </a:r>
          </a:p>
          <a:p>
            <a:pPr lvl="2"/>
            <a:r>
              <a:rPr lang="en-US" dirty="0" smtClean="0"/>
              <a:t>Test </a:t>
            </a:r>
            <a:r>
              <a:rPr lang="en-US" dirty="0"/>
              <a:t>scenario: with PME every step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2499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 Profile</a:t>
            </a:r>
          </a:p>
        </p:txBody>
      </p:sp>
      <p:pic>
        <p:nvPicPr>
          <p:cNvPr id="7" name="Content Placeholder 6" descr="prj1M8KTimeprofil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096" b="-22096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2080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Extrema</a:t>
            </a:r>
            <a:r>
              <a:rPr lang="en-US" dirty="0"/>
              <a:t> Tool for Least Idle Processors</a:t>
            </a:r>
          </a:p>
        </p:txBody>
      </p:sp>
      <p:pic>
        <p:nvPicPr>
          <p:cNvPr id="7" name="Content Placeholder 6" descr="prj1M8KExtrema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096" b="-22096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76724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 Lines with Message Back Tracing</a:t>
            </a:r>
          </a:p>
        </p:txBody>
      </p:sp>
      <p:pic>
        <p:nvPicPr>
          <p:cNvPr id="7" name="Content Placeholder 6" descr="prj1M8KTimelin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210" b="-30210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8047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Communication over Time for all Processors</a:t>
            </a:r>
          </a:p>
        </p:txBody>
      </p:sp>
      <p:pic>
        <p:nvPicPr>
          <p:cNvPr id="7" name="Content Placeholder 6" descr="prj1M8KCommtim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422" b="-22422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29134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455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Execution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3046854"/>
          </a:xfrm>
        </p:spPr>
        <p:txBody>
          <a:bodyPr/>
          <a:lstStyle/>
          <a:p>
            <a:r>
              <a:rPr lang="en-US" dirty="0"/>
              <a:t>Several objects live on a single </a:t>
            </a:r>
            <a:r>
              <a:rPr lang="en-US" i="1" dirty="0"/>
              <a:t>PE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now, think of it as a core (or just “processor”)</a:t>
            </a:r>
          </a:p>
          <a:p>
            <a:r>
              <a:rPr lang="en-US" dirty="0"/>
              <a:t>As a result,</a:t>
            </a:r>
          </a:p>
          <a:p>
            <a:pPr lvl="1"/>
            <a:r>
              <a:rPr lang="en-US" dirty="0" smtClean="0"/>
              <a:t>Method </a:t>
            </a:r>
            <a:r>
              <a:rPr lang="en-US" dirty="0"/>
              <a:t>invocations directed at objects on that processor will have to be stored in a pool,</a:t>
            </a:r>
          </a:p>
          <a:p>
            <a:pPr lvl="1"/>
            <a:r>
              <a:rPr lang="en-US" dirty="0" smtClean="0"/>
              <a:t>And </a:t>
            </a:r>
            <a:r>
              <a:rPr lang="en-US" dirty="0"/>
              <a:t>a user-level scheduler will select one invocation from the queue and runs it to completion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PE is the entity that has one scheduler instance associated with 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734" y="3892936"/>
            <a:ext cx="4766279" cy="252160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968F-93A4-C84C-9FC0-6F1C4806BE3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87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F9216-0342-7440-9504-BD6C1382BF27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80962" y="3044280"/>
            <a:ext cx="59820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Dynamic Load Balancing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98251605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Automatic Dynamic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Measurement based load balancers</a:t>
            </a:r>
          </a:p>
          <a:p>
            <a:pPr lvl="1"/>
            <a:r>
              <a:rPr lang="en-US" dirty="0" smtClean="0"/>
              <a:t>Principle </a:t>
            </a:r>
            <a:r>
              <a:rPr lang="en-US" dirty="0"/>
              <a:t>of persistence: In many CSE applications, computational loads and communication patterns tend to persist, even in dynamic computations</a:t>
            </a:r>
          </a:p>
          <a:p>
            <a:pPr lvl="1"/>
            <a:r>
              <a:rPr lang="en-US" dirty="0" smtClean="0"/>
              <a:t>Therefore</a:t>
            </a:r>
            <a:r>
              <a:rPr lang="en-US" dirty="0"/>
              <a:t>, recent past is a good predictor of near future </a:t>
            </a:r>
            <a:endParaRPr lang="en-US" dirty="0" smtClean="0"/>
          </a:p>
          <a:p>
            <a:pPr lvl="1"/>
            <a:r>
              <a:rPr lang="en-US" dirty="0" smtClean="0"/>
              <a:t>Charm</a:t>
            </a:r>
            <a:r>
              <a:rPr lang="en-US" dirty="0"/>
              <a:t>++ provides a suite of load-balancers</a:t>
            </a:r>
          </a:p>
          <a:p>
            <a:pPr lvl="1"/>
            <a:r>
              <a:rPr lang="en-US" dirty="0" smtClean="0"/>
              <a:t>Periodic </a:t>
            </a:r>
            <a:r>
              <a:rPr lang="en-US" dirty="0"/>
              <a:t>measurement and migration of objects</a:t>
            </a:r>
          </a:p>
          <a:p>
            <a:r>
              <a:rPr lang="en-US" dirty="0"/>
              <a:t>Seed balancers (for task-parallelism)</a:t>
            </a:r>
          </a:p>
          <a:p>
            <a:pPr lvl="1"/>
            <a:r>
              <a:rPr lang="en-US" dirty="0" smtClean="0"/>
              <a:t>Useful </a:t>
            </a:r>
            <a:r>
              <a:rPr lang="en-US" dirty="0"/>
              <a:t>for divide-and-conquer and state-space-search applications </a:t>
            </a:r>
            <a:endParaRPr lang="en-US" dirty="0" smtClean="0"/>
          </a:p>
          <a:p>
            <a:pPr lvl="1"/>
            <a:r>
              <a:rPr lang="en-US" dirty="0" smtClean="0"/>
              <a:t>Seeds </a:t>
            </a:r>
            <a:r>
              <a:rPr lang="en-US" dirty="0"/>
              <a:t>for charm++ objects moved around until they take root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53477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Typical Load Balancing Steps</a:t>
            </a:r>
          </a:p>
        </p:txBody>
      </p:sp>
      <p:pic>
        <p:nvPicPr>
          <p:cNvPr id="7" name="Content Placeholder 6" descr="LBStepsDiagr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27" b="-2827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40279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Code to Use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PUP method to serialize the state of a </a:t>
            </a:r>
            <a:r>
              <a:rPr lang="en-US" dirty="0" err="1"/>
              <a:t>chare</a:t>
            </a:r>
            <a:endParaRPr lang="en-US" dirty="0"/>
          </a:p>
          <a:p>
            <a:r>
              <a:rPr lang="en-US" dirty="0"/>
              <a:t>Insert </a:t>
            </a:r>
            <a:r>
              <a:rPr lang="en-US" dirty="0" smtClean="0">
                <a:latin typeface="Lucida Console"/>
                <a:cs typeface="Lucida Console"/>
              </a:rPr>
              <a:t>if (</a:t>
            </a:r>
            <a:r>
              <a:rPr lang="en-US" dirty="0" err="1" smtClean="0">
                <a:latin typeface="Lucida Console"/>
                <a:cs typeface="Lucida Console"/>
              </a:rPr>
              <a:t>myLBStep</a:t>
            </a:r>
            <a:r>
              <a:rPr lang="en-US" dirty="0" smtClean="0">
                <a:latin typeface="Lucida Console"/>
                <a:cs typeface="Lucida Console"/>
              </a:rPr>
              <a:t>) At Sync(); </a:t>
            </a:r>
            <a:r>
              <a:rPr lang="en-US" dirty="0" smtClean="0"/>
              <a:t>call </a:t>
            </a:r>
            <a:r>
              <a:rPr lang="en-US" dirty="0"/>
              <a:t>at natural barrier</a:t>
            </a:r>
          </a:p>
          <a:p>
            <a:r>
              <a:rPr lang="en-US" dirty="0"/>
              <a:t>Implement </a:t>
            </a:r>
            <a:r>
              <a:rPr lang="en-US" dirty="0" err="1" smtClean="0">
                <a:latin typeface="Lucida Console"/>
                <a:cs typeface="Lucida Console"/>
              </a:rPr>
              <a:t>ResumeFromSync</a:t>
            </a:r>
            <a:r>
              <a:rPr lang="en-US" dirty="0" smtClean="0">
                <a:latin typeface="Lucida Console"/>
                <a:cs typeface="Lucida Console"/>
              </a:rPr>
              <a:t>() </a:t>
            </a:r>
            <a:r>
              <a:rPr lang="en-US" dirty="0" smtClean="0"/>
              <a:t>to </a:t>
            </a:r>
            <a:r>
              <a:rPr lang="en-US" dirty="0"/>
              <a:t>resume execution </a:t>
            </a:r>
            <a:endParaRPr lang="en-US" dirty="0" smtClean="0"/>
          </a:p>
          <a:p>
            <a:pPr lvl="1"/>
            <a:r>
              <a:rPr lang="en-US" dirty="0" smtClean="0"/>
              <a:t>Typical </a:t>
            </a:r>
            <a:r>
              <a:rPr lang="en-US" dirty="0" err="1">
                <a:latin typeface="Consolas"/>
                <a:cs typeface="Consolas"/>
              </a:rPr>
              <a:t>ResumeFromSync</a:t>
            </a:r>
            <a:r>
              <a:rPr lang="en-US" dirty="0"/>
              <a:t> contribute to a reduction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43815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the Load Balancer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 a LB module</a:t>
            </a:r>
          </a:p>
          <a:p>
            <a:pPr lvl="1"/>
            <a:r>
              <a:rPr lang="en-US" dirty="0" smtClean="0">
                <a:latin typeface="Lucida Console"/>
                <a:cs typeface="Lucida Console"/>
              </a:rPr>
              <a:t>-</a:t>
            </a:r>
            <a:r>
              <a:rPr lang="en-US" dirty="0">
                <a:latin typeface="Lucida Console"/>
                <a:cs typeface="Lucida Console"/>
              </a:rPr>
              <a:t>module &lt;strategy&gt;</a:t>
            </a:r>
          </a:p>
          <a:p>
            <a:pPr lvl="1"/>
            <a:r>
              <a:rPr lang="en-US" dirty="0" err="1"/>
              <a:t>RefineLB</a:t>
            </a:r>
            <a:r>
              <a:rPr lang="en-US" dirty="0"/>
              <a:t>, </a:t>
            </a:r>
            <a:r>
              <a:rPr lang="en-US" dirty="0" err="1"/>
              <a:t>NeighborLB</a:t>
            </a:r>
            <a:r>
              <a:rPr lang="en-US" dirty="0"/>
              <a:t>, </a:t>
            </a:r>
            <a:r>
              <a:rPr lang="en-US" dirty="0" err="1"/>
              <a:t>GreedyCommLB</a:t>
            </a:r>
            <a:r>
              <a:rPr lang="en-US" dirty="0"/>
              <a:t>, others </a:t>
            </a:r>
            <a:endParaRPr lang="en-US" dirty="0" smtClean="0"/>
          </a:p>
          <a:p>
            <a:pPr lvl="1"/>
            <a:r>
              <a:rPr lang="en-US" dirty="0" err="1" smtClean="0"/>
              <a:t>EveryLB</a:t>
            </a:r>
            <a:r>
              <a:rPr lang="en-US" dirty="0" smtClean="0"/>
              <a:t> </a:t>
            </a:r>
            <a:r>
              <a:rPr lang="en-US" dirty="0"/>
              <a:t>will include all load balancing strategies</a:t>
            </a:r>
          </a:p>
          <a:p>
            <a:r>
              <a:rPr lang="en-US" dirty="0"/>
              <a:t>compile time option (specify default balancer)</a:t>
            </a:r>
          </a:p>
          <a:p>
            <a:pPr lvl="1"/>
            <a:r>
              <a:rPr lang="en-US" dirty="0" smtClean="0">
                <a:latin typeface="Lucida Console"/>
                <a:cs typeface="Lucida Console"/>
              </a:rPr>
              <a:t>-</a:t>
            </a:r>
            <a:r>
              <a:rPr lang="en-US" dirty="0">
                <a:latin typeface="Lucida Console"/>
                <a:cs typeface="Lucida Console"/>
              </a:rPr>
              <a:t>balancer </a:t>
            </a:r>
            <a:r>
              <a:rPr lang="en-US" dirty="0" err="1">
                <a:latin typeface="Lucida Console"/>
                <a:cs typeface="Lucida Console"/>
              </a:rPr>
              <a:t>RefineLB</a:t>
            </a:r>
            <a:endParaRPr lang="en-US" dirty="0">
              <a:latin typeface="Lucida Console"/>
              <a:cs typeface="Lucida Console"/>
            </a:endParaRPr>
          </a:p>
          <a:p>
            <a:pPr lvl="1"/>
            <a:r>
              <a:rPr lang="en-US" dirty="0"/>
              <a:t>runtime option</a:t>
            </a:r>
          </a:p>
          <a:p>
            <a:pPr lvl="1"/>
            <a:r>
              <a:rPr lang="en-US" dirty="0">
                <a:latin typeface="Lucida Console"/>
                <a:cs typeface="Lucida Console"/>
              </a:rPr>
              <a:t> +balancer </a:t>
            </a:r>
            <a:r>
              <a:rPr lang="en-US" dirty="0" err="1">
                <a:latin typeface="Lucida Console"/>
                <a:cs typeface="Lucida Console"/>
              </a:rPr>
              <a:t>RefineLB</a:t>
            </a:r>
            <a:endParaRPr lang="en-US" dirty="0">
              <a:latin typeface="Lucida Console"/>
              <a:cs typeface="Lucida Console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8943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Stencil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186" y="797088"/>
            <a:ext cx="8715006" cy="5581134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while </a:t>
            </a:r>
            <a:r>
              <a:rPr lang="en-US" dirty="0"/>
              <a:t>(!converged)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serial </a:t>
            </a:r>
            <a:r>
              <a:rPr lang="en-US" dirty="0"/>
              <a:t>{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x = </a:t>
            </a:r>
            <a:r>
              <a:rPr lang="en-US" dirty="0" err="1"/>
              <a:t>thisIndex.x</a:t>
            </a:r>
            <a:r>
              <a:rPr lang="en-US" dirty="0"/>
              <a:t>, y = </a:t>
            </a:r>
            <a:r>
              <a:rPr lang="en-US" dirty="0" err="1"/>
              <a:t>thisIndex.y</a:t>
            </a:r>
            <a:r>
              <a:rPr lang="en-US" dirty="0"/>
              <a:t>, z = </a:t>
            </a:r>
            <a:r>
              <a:rPr lang="en-US" dirty="0" err="1"/>
              <a:t>thisIndex.z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copyToBoundaries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 smtClean="0"/>
              <a:t>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, RIGHT, </a:t>
            </a:r>
            <a:r>
              <a:rPr lang="en-US" dirty="0" err="1"/>
              <a:t>dimY</a:t>
            </a:r>
            <a:r>
              <a:rPr lang="en-US" dirty="0"/>
              <a:t>, </a:t>
            </a:r>
            <a:r>
              <a:rPr lang="en-US" dirty="0" err="1"/>
              <a:t>dimZ</a:t>
            </a:r>
            <a:r>
              <a:rPr lang="en-US" dirty="0"/>
              <a:t>, right);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i="1" dirty="0" smtClean="0"/>
              <a:t>/</a:t>
            </a:r>
            <a:r>
              <a:rPr lang="en-US" i="1" dirty="0"/>
              <a:t>∗ ...similar calls to send the 6 boundaries... ∗/ </a:t>
            </a:r>
            <a:endParaRPr lang="en-US" i="1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(z+1)).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, FRONT, </a:t>
            </a:r>
            <a:r>
              <a:rPr lang="en-US" dirty="0" err="1"/>
              <a:t>dimX</a:t>
            </a:r>
            <a:r>
              <a:rPr lang="en-US" dirty="0"/>
              <a:t>, </a:t>
            </a:r>
            <a:r>
              <a:rPr lang="en-US" dirty="0" err="1"/>
              <a:t>dimY</a:t>
            </a:r>
            <a:r>
              <a:rPr lang="en-US" dirty="0"/>
              <a:t>, front);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remoteCount</a:t>
            </a:r>
            <a:r>
              <a:rPr lang="en-US" dirty="0"/>
              <a:t> = 0; </a:t>
            </a:r>
            <a:r>
              <a:rPr lang="en-US" dirty="0" err="1"/>
              <a:t>remoteCount</a:t>
            </a:r>
            <a:r>
              <a:rPr lang="en-US" dirty="0"/>
              <a:t> &lt; 6; </a:t>
            </a:r>
            <a:r>
              <a:rPr lang="en-US" dirty="0" err="1"/>
              <a:t>remoteCount</a:t>
            </a:r>
            <a:r>
              <a:rPr lang="en-US" dirty="0"/>
              <a:t>++) 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when </a:t>
            </a:r>
            <a:r>
              <a:rPr lang="en-US" dirty="0" err="1"/>
              <a:t>updateGhosts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d,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w,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h, </a:t>
            </a:r>
            <a:r>
              <a:rPr lang="en-US" b="1" dirty="0"/>
              <a:t>double </a:t>
            </a:r>
            <a:r>
              <a:rPr lang="en-US" dirty="0"/>
              <a:t>b[</a:t>
            </a:r>
            <a:r>
              <a:rPr lang="en-US" dirty="0" err="1"/>
              <a:t>w∗h</a:t>
            </a:r>
            <a:r>
              <a:rPr lang="en-US" dirty="0"/>
              <a:t>])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serial </a:t>
            </a:r>
            <a:r>
              <a:rPr lang="en-US" dirty="0"/>
              <a:t>{ </a:t>
            </a:r>
            <a:r>
              <a:rPr lang="en-US" dirty="0" err="1"/>
              <a:t>updateBoundary</a:t>
            </a:r>
            <a:r>
              <a:rPr lang="en-US" dirty="0"/>
              <a:t>(d, w, h, b);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serial </a:t>
            </a:r>
            <a:r>
              <a:rPr lang="en-US" dirty="0"/>
              <a:t>{</a:t>
            </a:r>
            <a:br>
              <a:rPr lang="en-US" dirty="0"/>
            </a:b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c = </a:t>
            </a:r>
            <a:r>
              <a:rPr lang="en-US" dirty="0" err="1"/>
              <a:t>computeKernel</a:t>
            </a:r>
            <a:r>
              <a:rPr lang="en-US" dirty="0"/>
              <a:t>() &lt; DELTA;</a:t>
            </a:r>
            <a:br>
              <a:rPr lang="en-US" dirty="0"/>
            </a:br>
            <a:r>
              <a:rPr lang="en-US" dirty="0" smtClean="0"/>
              <a:t>      </a:t>
            </a:r>
            <a:r>
              <a:rPr lang="en-US" dirty="0" err="1" smtClean="0"/>
              <a:t>CkCallback</a:t>
            </a:r>
            <a:r>
              <a:rPr lang="en-US" dirty="0" smtClean="0"/>
              <a:t> </a:t>
            </a:r>
            <a:r>
              <a:rPr lang="en-US" dirty="0" err="1"/>
              <a:t>cb</a:t>
            </a:r>
            <a:r>
              <a:rPr lang="en-US" dirty="0"/>
              <a:t>(</a:t>
            </a:r>
            <a:r>
              <a:rPr lang="en-US" dirty="0" err="1"/>
              <a:t>CkReductionTarget</a:t>
            </a:r>
            <a:r>
              <a:rPr lang="en-US" dirty="0"/>
              <a:t>(Jacobi, </a:t>
            </a:r>
            <a:r>
              <a:rPr lang="en-US" dirty="0" err="1"/>
              <a:t>checkConverged</a:t>
            </a:r>
            <a:r>
              <a:rPr lang="en-US" dirty="0"/>
              <a:t>), </a:t>
            </a:r>
            <a:r>
              <a:rPr lang="en-US" dirty="0" err="1"/>
              <a:t>thisProxy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if </a:t>
            </a:r>
            <a:r>
              <a:rPr lang="en-US" dirty="0"/>
              <a:t>(i%5 == 1) contribute(</a:t>
            </a:r>
            <a:r>
              <a:rPr lang="en-US" b="1" dirty="0" err="1"/>
              <a:t>sizeof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), \&amp;c, </a:t>
            </a:r>
            <a:r>
              <a:rPr lang="en-US" dirty="0" err="1"/>
              <a:t>CkReduction</a:t>
            </a:r>
            <a:r>
              <a:rPr lang="en-US" dirty="0"/>
              <a:t>::logical and, </a:t>
            </a:r>
            <a:r>
              <a:rPr lang="en-US" dirty="0" err="1"/>
              <a:t>cb</a:t>
            </a:r>
            <a:r>
              <a:rPr lang="en-US" dirty="0"/>
              <a:t>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 % </a:t>
            </a:r>
            <a:r>
              <a:rPr lang="en-US" dirty="0" err="1"/>
              <a:t>lbPeriod</a:t>
            </a:r>
            <a:r>
              <a:rPr lang="en-US" dirty="0"/>
              <a:t> == 0) { </a:t>
            </a:r>
            <a:r>
              <a:rPr lang="en-US" b="1" dirty="0"/>
              <a:t>serial </a:t>
            </a:r>
            <a:r>
              <a:rPr lang="en-US" dirty="0"/>
              <a:t>{ </a:t>
            </a:r>
            <a:r>
              <a:rPr lang="en-US" dirty="0" err="1"/>
              <a:t>AtSync</a:t>
            </a:r>
            <a:r>
              <a:rPr lang="en-US" dirty="0"/>
              <a:t>(); } </a:t>
            </a:r>
            <a:r>
              <a:rPr lang="en-US" b="1" dirty="0"/>
              <a:t>when </a:t>
            </a:r>
            <a:r>
              <a:rPr lang="en-US" dirty="0" err="1"/>
              <a:t>ResumeFromSync</a:t>
            </a:r>
            <a:r>
              <a:rPr lang="en-US" dirty="0"/>
              <a:t>() {}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if </a:t>
            </a:r>
            <a:r>
              <a:rPr lang="en-US" dirty="0"/>
              <a:t>(++</a:t>
            </a:r>
            <a:r>
              <a:rPr lang="en-US" dirty="0" err="1"/>
              <a:t>i</a:t>
            </a:r>
            <a:r>
              <a:rPr lang="en-US" dirty="0"/>
              <a:t> % 5 == 0) 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when </a:t>
            </a:r>
            <a:r>
              <a:rPr lang="en-US" dirty="0" err="1"/>
              <a:t>checkConverged</a:t>
            </a:r>
            <a:r>
              <a:rPr lang="en-US" dirty="0"/>
              <a:t>(</a:t>
            </a:r>
            <a:r>
              <a:rPr lang="en-US" dirty="0" err="1"/>
              <a:t>bool</a:t>
            </a:r>
            <a:r>
              <a:rPr lang="en-US" dirty="0"/>
              <a:t> result) serial 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b="1" dirty="0" smtClean="0"/>
              <a:t>if </a:t>
            </a:r>
            <a:r>
              <a:rPr lang="en-US" dirty="0"/>
              <a:t>(result) { </a:t>
            </a:r>
            <a:r>
              <a:rPr lang="en-US" dirty="0" err="1"/>
              <a:t>mainProxy.done</a:t>
            </a:r>
            <a:r>
              <a:rPr lang="en-US" dirty="0"/>
              <a:t>(); converged = true;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/>
              <a:t>}</a:t>
            </a:r>
            <a:r>
              <a:rPr lang="en-US" dirty="0" smtClean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5346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LB</a:t>
            </a:r>
            <a:endParaRPr lang="en-US" dirty="0"/>
          </a:p>
        </p:txBody>
      </p:sp>
      <p:pic>
        <p:nvPicPr>
          <p:cNvPr id="11" name="Content Placeholder 10" descr="beforeLB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872" b="-25872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After LB</a:t>
            </a:r>
            <a:endParaRPr lang="en-US" dirty="0"/>
          </a:p>
        </p:txBody>
      </p:sp>
      <p:pic>
        <p:nvPicPr>
          <p:cNvPr id="12" name="Content Placeholder 11" descr="afterLB.pn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434" b="-27434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403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Diagnose Load Imbalance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Often hidden in statements such as:</a:t>
            </a:r>
          </a:p>
          <a:p>
            <a:pPr lvl="1"/>
            <a:r>
              <a:rPr lang="en-US" dirty="0" smtClean="0"/>
              <a:t>Very </a:t>
            </a:r>
            <a:r>
              <a:rPr lang="en-US" dirty="0"/>
              <a:t>high synchronization overhead</a:t>
            </a:r>
          </a:p>
          <a:p>
            <a:pPr lvl="2"/>
            <a:r>
              <a:rPr lang="en-US" dirty="0" smtClean="0"/>
              <a:t>Most </a:t>
            </a:r>
            <a:r>
              <a:rPr lang="en-US" dirty="0"/>
              <a:t>processors are waiting at a reduction</a:t>
            </a:r>
          </a:p>
          <a:p>
            <a:r>
              <a:rPr lang="en-US" dirty="0"/>
              <a:t>Count total amount of computation (ops/flops) per processor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each phase!</a:t>
            </a:r>
          </a:p>
          <a:p>
            <a:pPr lvl="1"/>
            <a:r>
              <a:rPr lang="en-US" dirty="0" smtClean="0"/>
              <a:t>Because </a:t>
            </a:r>
            <a:r>
              <a:rPr lang="en-US" dirty="0"/>
              <a:t>the balance may change from phase to phase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63566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Golden Rule of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i="1" dirty="0"/>
              <a:t>Fallacy: objective of load balancing is to minimize variance in load across processors</a:t>
            </a:r>
          </a:p>
          <a:p>
            <a:pPr marL="512763" indent="0">
              <a:buNone/>
            </a:pPr>
            <a:r>
              <a:rPr lang="en-US" i="1" dirty="0" smtClean="0"/>
              <a:t>Example</a:t>
            </a:r>
            <a:r>
              <a:rPr lang="en-US" i="1" dirty="0"/>
              <a:t>:</a:t>
            </a:r>
          </a:p>
          <a:p>
            <a:pPr marL="973138" lvl="1" indent="-176213"/>
            <a:r>
              <a:rPr lang="en-US" dirty="0" smtClean="0"/>
              <a:t>50,000 </a:t>
            </a:r>
            <a:r>
              <a:rPr lang="en-US" dirty="0"/>
              <a:t>tasks of equal size, 500 processors:</a:t>
            </a:r>
          </a:p>
          <a:p>
            <a:pPr marL="973138" lvl="2" indent="-176213"/>
            <a:r>
              <a:rPr lang="en-US" dirty="0" smtClean="0"/>
              <a:t>A</a:t>
            </a:r>
            <a:r>
              <a:rPr lang="en-US" dirty="0"/>
              <a:t>: All processors get 99, except last 5 gets 100 + 99 = 199 </a:t>
            </a:r>
            <a:endParaRPr lang="en-US" dirty="0" smtClean="0"/>
          </a:p>
          <a:p>
            <a:pPr marL="973138" lvl="2" indent="-176213"/>
            <a:r>
              <a:rPr lang="en-US" dirty="0" smtClean="0"/>
              <a:t>OR</a:t>
            </a:r>
            <a:r>
              <a:rPr lang="en-US" dirty="0"/>
              <a:t>, B: All processors have 101, except last 5 get 1</a:t>
            </a:r>
          </a:p>
          <a:p>
            <a:pPr marL="512763" indent="0">
              <a:buNone/>
            </a:pPr>
            <a:r>
              <a:rPr lang="en-US" dirty="0"/>
              <a:t>Identical variance, but situation A is much worse!</a:t>
            </a:r>
          </a:p>
          <a:p>
            <a:pPr marL="0" indent="0">
              <a:buNone/>
            </a:pPr>
            <a:r>
              <a:rPr lang="en-US" i="1" dirty="0"/>
              <a:t>Golden Rule: It is ok if a few processors idle, but avoid having processors that are overloaded with work</a:t>
            </a:r>
          </a:p>
          <a:p>
            <a:pPr marL="0" indent="0">
              <a:buNone/>
            </a:pPr>
            <a:r>
              <a:rPr lang="en-US" i="1" dirty="0"/>
              <a:t>Finish time = max</a:t>
            </a:r>
            <a:r>
              <a:rPr lang="en-US" i="1" baseline="-25000" dirty="0"/>
              <a:t>i</a:t>
            </a:r>
            <a:r>
              <a:rPr lang="en-US" i="1" dirty="0"/>
              <a:t>(</a:t>
            </a:r>
            <a:r>
              <a:rPr lang="en-US" dirty="0"/>
              <a:t>Time on processor </a:t>
            </a:r>
            <a:r>
              <a:rPr lang="en-US" i="1" dirty="0" err="1"/>
              <a:t>i</a:t>
            </a:r>
            <a:r>
              <a:rPr lang="en-US" i="1" dirty="0" smtClean="0"/>
              <a:t>) </a:t>
            </a:r>
          </a:p>
          <a:p>
            <a:pPr marL="458788" indent="0">
              <a:buNone/>
            </a:pPr>
            <a:r>
              <a:rPr lang="en-US" dirty="0" smtClean="0"/>
              <a:t>excepting </a:t>
            </a:r>
            <a:r>
              <a:rPr lang="en-US" dirty="0"/>
              <a:t>data dependence and communication overhead issues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speed of any group is the speed of slowest member of that group.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02060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Dynamic Load Balancing Scenarios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representing typical classes of situations</a:t>
            </a:r>
          </a:p>
          <a:p>
            <a:pPr lvl="1"/>
            <a:r>
              <a:rPr lang="en-US" dirty="0" smtClean="0"/>
              <a:t>Particles </a:t>
            </a:r>
            <a:r>
              <a:rPr lang="en-US" dirty="0"/>
              <a:t>distributed over simulation space </a:t>
            </a:r>
            <a:endParaRPr lang="en-US" dirty="0" smtClean="0"/>
          </a:p>
          <a:p>
            <a:pPr lvl="2"/>
            <a:r>
              <a:rPr lang="en-US" dirty="0" smtClean="0"/>
              <a:t>Dynamic</a:t>
            </a:r>
            <a:r>
              <a:rPr lang="en-US" dirty="0"/>
              <a:t>: because Particles move.</a:t>
            </a:r>
          </a:p>
          <a:p>
            <a:pPr lvl="2"/>
            <a:r>
              <a:rPr lang="en-US" dirty="0" smtClean="0"/>
              <a:t>Cases</a:t>
            </a:r>
            <a:r>
              <a:rPr lang="en-US" dirty="0"/>
              <a:t>:</a:t>
            </a:r>
          </a:p>
          <a:p>
            <a:pPr marL="966788" lvl="2" indent="0">
              <a:buNone/>
            </a:pPr>
            <a:r>
              <a:rPr lang="en-US" dirty="0"/>
              <a:t>Highly non-uniform distribution (cosmology) </a:t>
            </a:r>
            <a:endParaRPr lang="en-US" dirty="0" smtClean="0"/>
          </a:p>
          <a:p>
            <a:pPr marL="966788" lvl="2" indent="0">
              <a:buNone/>
            </a:pPr>
            <a:r>
              <a:rPr lang="en-US" dirty="0" smtClean="0"/>
              <a:t>Relatively </a:t>
            </a:r>
            <a:r>
              <a:rPr lang="en-US" dirty="0"/>
              <a:t>Uniform distribution</a:t>
            </a:r>
          </a:p>
          <a:p>
            <a:r>
              <a:rPr lang="en-US" dirty="0"/>
              <a:t>Structured grids, with dynamic refinements/</a:t>
            </a:r>
            <a:r>
              <a:rPr lang="en-US" dirty="0" smtClean="0"/>
              <a:t>coarsening</a:t>
            </a:r>
          </a:p>
          <a:p>
            <a:r>
              <a:rPr lang="en-US" dirty="0" smtClean="0"/>
              <a:t>Unstructured </a:t>
            </a:r>
            <a:r>
              <a:rPr lang="en-US" dirty="0"/>
              <a:t>grids with dynamic refinements/coarsening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08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Execution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2177073"/>
          </a:xfrm>
        </p:spPr>
        <p:txBody>
          <a:bodyPr/>
          <a:lstStyle/>
          <a:p>
            <a:r>
              <a:rPr lang="en-US" dirty="0"/>
              <a:t>Execution is </a:t>
            </a:r>
            <a:r>
              <a:rPr lang="en-US" dirty="0" smtClean="0"/>
              <a:t>triggered </a:t>
            </a:r>
            <a:r>
              <a:rPr lang="en-US" dirty="0"/>
              <a:t>by availability of a “message” (a method invocation)</a:t>
            </a:r>
          </a:p>
          <a:p>
            <a:r>
              <a:rPr lang="en-US" dirty="0"/>
              <a:t>When an entry method executes,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may generate messages for other objects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RTS deposits them in the message Q on the target processor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228" y="3166263"/>
            <a:ext cx="5497383" cy="2908401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99C1C-6727-C344-B1D9-5F6CCC13E6A8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6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Load Balancing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Classified by when it is done:</a:t>
            </a:r>
          </a:p>
          <a:p>
            <a:pPr lvl="1"/>
            <a:r>
              <a:rPr lang="en-US" dirty="0" smtClean="0"/>
              <a:t>Initially</a:t>
            </a:r>
            <a:endParaRPr lang="en-US" dirty="0"/>
          </a:p>
          <a:p>
            <a:pPr lvl="1"/>
            <a:r>
              <a:rPr lang="en-US" dirty="0" smtClean="0"/>
              <a:t>Dynamic</a:t>
            </a:r>
            <a:r>
              <a:rPr lang="en-US" dirty="0"/>
              <a:t>: Periodically </a:t>
            </a:r>
            <a:endParaRPr lang="en-US" dirty="0" smtClean="0"/>
          </a:p>
          <a:p>
            <a:pPr lvl="1"/>
            <a:r>
              <a:rPr lang="en-US" dirty="0" smtClean="0"/>
              <a:t>Dynamic</a:t>
            </a:r>
            <a:r>
              <a:rPr lang="en-US" dirty="0"/>
              <a:t>: Continuously</a:t>
            </a:r>
          </a:p>
          <a:p>
            <a:r>
              <a:rPr lang="en-US" dirty="0"/>
              <a:t>Classified by whether decisions are taken with global information</a:t>
            </a:r>
          </a:p>
          <a:p>
            <a:pPr lvl="1"/>
            <a:r>
              <a:rPr lang="en-US" dirty="0" smtClean="0"/>
              <a:t>Fully </a:t>
            </a:r>
            <a:r>
              <a:rPr lang="en-US" dirty="0"/>
              <a:t>centralized</a:t>
            </a:r>
          </a:p>
          <a:p>
            <a:pPr lvl="2"/>
            <a:r>
              <a:rPr lang="en-US" dirty="0" smtClean="0"/>
              <a:t>Quite </a:t>
            </a:r>
            <a:r>
              <a:rPr lang="en-US" dirty="0"/>
              <a:t>good a choice when load balancing period is high</a:t>
            </a:r>
          </a:p>
          <a:p>
            <a:pPr lvl="1"/>
            <a:r>
              <a:rPr lang="en-US" dirty="0" smtClean="0"/>
              <a:t>Fully </a:t>
            </a:r>
            <a:r>
              <a:rPr lang="en-US" dirty="0"/>
              <a:t>distributed</a:t>
            </a:r>
          </a:p>
          <a:p>
            <a:pPr lvl="2"/>
            <a:r>
              <a:rPr lang="en-US" dirty="0" smtClean="0"/>
              <a:t>Each </a:t>
            </a:r>
            <a:r>
              <a:rPr lang="en-US" dirty="0"/>
              <a:t>processor knows only about a constant number of neighbors</a:t>
            </a:r>
          </a:p>
          <a:p>
            <a:pPr lvl="2"/>
            <a:r>
              <a:rPr lang="en-US" dirty="0" smtClean="0"/>
              <a:t>Extreme </a:t>
            </a:r>
            <a:r>
              <a:rPr lang="en-US" dirty="0"/>
              <a:t>case: totally local decision (send work to a random </a:t>
            </a:r>
            <a:r>
              <a:rPr lang="en-US" dirty="0" smtClean="0"/>
              <a:t>destination processor</a:t>
            </a:r>
            <a:r>
              <a:rPr lang="en-US" dirty="0"/>
              <a:t>, with some probability).</a:t>
            </a:r>
          </a:p>
          <a:p>
            <a:pPr lvl="1"/>
            <a:r>
              <a:rPr lang="en-US" dirty="0" smtClean="0"/>
              <a:t>Use </a:t>
            </a:r>
            <a:r>
              <a:rPr lang="en-US" i="1" dirty="0"/>
              <a:t>aggregated</a:t>
            </a:r>
            <a:r>
              <a:rPr lang="en-US" dirty="0"/>
              <a:t> global information, and </a:t>
            </a:r>
            <a:r>
              <a:rPr lang="en-US" i="1" dirty="0"/>
              <a:t>detailed </a:t>
            </a:r>
            <a:r>
              <a:rPr lang="en-US" dirty="0"/>
              <a:t>neighborhood info.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8117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Case: Particles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Orthogonal Recursive Bisection (ORB)</a:t>
            </a:r>
          </a:p>
          <a:p>
            <a:r>
              <a:rPr lang="en-US" dirty="0"/>
              <a:t>At each stage: divide Particles equally </a:t>
            </a:r>
            <a:endParaRPr lang="en-US" dirty="0" smtClean="0"/>
          </a:p>
          <a:p>
            <a:r>
              <a:rPr lang="en-US" dirty="0" smtClean="0"/>
              <a:t>Processor </a:t>
            </a:r>
            <a:r>
              <a:rPr lang="en-US" dirty="0" err="1"/>
              <a:t>dont</a:t>
            </a:r>
            <a:r>
              <a:rPr lang="en-US" dirty="0"/>
              <a:t> need to be a power of 2:</a:t>
            </a:r>
          </a:p>
          <a:p>
            <a:pPr lvl="1"/>
            <a:r>
              <a:rPr lang="en-US" dirty="0" smtClean="0"/>
              <a:t>Divide </a:t>
            </a:r>
            <a:r>
              <a:rPr lang="en-US" dirty="0"/>
              <a:t>in proportion</a:t>
            </a:r>
          </a:p>
          <a:p>
            <a:pPr lvl="2"/>
            <a:r>
              <a:rPr lang="en-US" dirty="0" smtClean="0"/>
              <a:t>2</a:t>
            </a:r>
            <a:r>
              <a:rPr lang="en-US" dirty="0"/>
              <a:t>:3 with 5 processors</a:t>
            </a:r>
          </a:p>
          <a:p>
            <a:r>
              <a:rPr lang="en-US" dirty="0"/>
              <a:t>How to choose the dimension along which to cut?</a:t>
            </a:r>
          </a:p>
          <a:p>
            <a:pPr lvl="1"/>
            <a:r>
              <a:rPr lang="en-US" dirty="0" smtClean="0"/>
              <a:t>Choose </a:t>
            </a:r>
            <a:r>
              <a:rPr lang="en-US" dirty="0"/>
              <a:t>the longest one </a:t>
            </a:r>
            <a:endParaRPr lang="en-US" dirty="0" smtClean="0"/>
          </a:p>
          <a:p>
            <a:r>
              <a:rPr lang="en-US" dirty="0" smtClean="0"/>
              <a:t>How </a:t>
            </a:r>
            <a:r>
              <a:rPr lang="en-US" dirty="0"/>
              <a:t>to draw the line?</a:t>
            </a:r>
          </a:p>
          <a:p>
            <a:pPr lvl="1"/>
            <a:r>
              <a:rPr lang="en-US" dirty="0" smtClean="0"/>
              <a:t>All </a:t>
            </a:r>
            <a:r>
              <a:rPr lang="en-US" dirty="0"/>
              <a:t>data on one processor? Sort along each dimension</a:t>
            </a:r>
          </a:p>
          <a:p>
            <a:pPr lvl="1"/>
            <a:r>
              <a:rPr lang="en-US" dirty="0" smtClean="0"/>
              <a:t>Otherwise</a:t>
            </a:r>
            <a:r>
              <a:rPr lang="en-US" dirty="0"/>
              <a:t>: run a distributed </a:t>
            </a:r>
            <a:r>
              <a:rPr lang="en-US" dirty="0" err="1"/>
              <a:t>histogramming</a:t>
            </a:r>
            <a:r>
              <a:rPr lang="en-US" dirty="0"/>
              <a:t> algorithm to find the line</a:t>
            </a:r>
            <a:r>
              <a:rPr lang="en-US" dirty="0" smtClean="0"/>
              <a:t>, recursively</a:t>
            </a:r>
            <a:endParaRPr lang="en-US" dirty="0"/>
          </a:p>
          <a:p>
            <a:r>
              <a:rPr lang="en-US" dirty="0"/>
              <a:t>Find the entire tree, and then do all data movement at once</a:t>
            </a:r>
          </a:p>
          <a:p>
            <a:pPr lvl="1"/>
            <a:r>
              <a:rPr lang="en-US" dirty="0" smtClean="0"/>
              <a:t>Or </a:t>
            </a:r>
            <a:r>
              <a:rPr lang="en-US" dirty="0"/>
              <a:t>do it in two-three steps.</a:t>
            </a:r>
          </a:p>
          <a:p>
            <a:pPr lvl="1"/>
            <a:r>
              <a:rPr lang="en-US" dirty="0" smtClean="0"/>
              <a:t>But </a:t>
            </a:r>
            <a:r>
              <a:rPr lang="en-US" dirty="0"/>
              <a:t>no reason to redistribute particles after drawing each line.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2629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Centralized strategies:</a:t>
            </a:r>
          </a:p>
          <a:p>
            <a:r>
              <a:rPr lang="en-US" dirty="0"/>
              <a:t>Charm RTS collects data (on one processor) about:</a:t>
            </a:r>
          </a:p>
          <a:p>
            <a:pPr lvl="1"/>
            <a:r>
              <a:rPr lang="en-US" dirty="0" smtClean="0"/>
              <a:t>Computational </a:t>
            </a:r>
            <a:r>
              <a:rPr lang="en-US" dirty="0"/>
              <a:t>Load and Communication for each pair </a:t>
            </a:r>
            <a:endParaRPr lang="en-US" dirty="0" smtClean="0"/>
          </a:p>
          <a:p>
            <a:r>
              <a:rPr lang="en-US" dirty="0" smtClean="0"/>
              <a:t>Partition </a:t>
            </a:r>
            <a:r>
              <a:rPr lang="en-US" dirty="0"/>
              <a:t>the graph of objects across processors</a:t>
            </a:r>
          </a:p>
          <a:p>
            <a:pPr lvl="1"/>
            <a:r>
              <a:rPr lang="en-US" dirty="0" smtClean="0"/>
              <a:t>Take </a:t>
            </a:r>
            <a:r>
              <a:rPr lang="en-US" dirty="0"/>
              <a:t>communication into account</a:t>
            </a:r>
          </a:p>
          <a:p>
            <a:pPr lvl="2"/>
            <a:r>
              <a:rPr lang="en-US" dirty="0" err="1" smtClean="0"/>
              <a:t>Pt</a:t>
            </a:r>
            <a:r>
              <a:rPr lang="en-US" dirty="0"/>
              <a:t>-to-</a:t>
            </a:r>
            <a:r>
              <a:rPr lang="en-US" dirty="0" err="1"/>
              <a:t>pt</a:t>
            </a:r>
            <a:r>
              <a:rPr lang="en-US" dirty="0"/>
              <a:t>, as well as multicast over a subset</a:t>
            </a:r>
          </a:p>
          <a:p>
            <a:pPr lvl="2"/>
            <a:r>
              <a:rPr lang="en-US" dirty="0" smtClean="0"/>
              <a:t>As </a:t>
            </a:r>
            <a:r>
              <a:rPr lang="en-US" dirty="0"/>
              <a:t>you map an object, add to the load on both sending and </a:t>
            </a:r>
            <a:r>
              <a:rPr lang="en-US" dirty="0" smtClean="0"/>
              <a:t>receiving processor</a:t>
            </a:r>
            <a:endParaRPr lang="en-US" dirty="0"/>
          </a:p>
          <a:p>
            <a:pPr lvl="1"/>
            <a:r>
              <a:rPr lang="en-US" dirty="0" smtClean="0"/>
              <a:t>Multicasts </a:t>
            </a:r>
            <a:r>
              <a:rPr lang="en-US" dirty="0"/>
              <a:t>to multiple co-located objects are </a:t>
            </a:r>
            <a:r>
              <a:rPr lang="en-US" dirty="0" smtClean="0"/>
              <a:t>effectively </a:t>
            </a:r>
            <a:r>
              <a:rPr lang="en-US" dirty="0"/>
              <a:t>the cost of a single send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1275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Partitioning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can use graph </a:t>
            </a:r>
            <a:r>
              <a:rPr lang="en-US" dirty="0" err="1"/>
              <a:t>partitioners</a:t>
            </a:r>
            <a:r>
              <a:rPr lang="en-US" dirty="0"/>
              <a:t> like METIS, K-R</a:t>
            </a:r>
          </a:p>
          <a:p>
            <a:pPr lvl="1"/>
            <a:r>
              <a:rPr lang="en-US" dirty="0" smtClean="0"/>
              <a:t>BUT</a:t>
            </a:r>
            <a:r>
              <a:rPr lang="en-US" dirty="0"/>
              <a:t>: graphs are smaller, and optimization criteria are </a:t>
            </a:r>
            <a:r>
              <a:rPr lang="en-US" dirty="0" smtClean="0"/>
              <a:t>different </a:t>
            </a:r>
          </a:p>
          <a:p>
            <a:r>
              <a:rPr lang="en-US" dirty="0" smtClean="0"/>
              <a:t>Greedy </a:t>
            </a:r>
            <a:r>
              <a:rPr lang="en-US" dirty="0"/>
              <a:t>strategies: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communication costs are low: use a simple greedy strategy</a:t>
            </a:r>
          </a:p>
          <a:p>
            <a:pPr lvl="2"/>
            <a:r>
              <a:rPr lang="en-US" dirty="0" smtClean="0"/>
              <a:t>Sort </a:t>
            </a:r>
            <a:r>
              <a:rPr lang="en-US" dirty="0"/>
              <a:t>objects by decreasing load</a:t>
            </a:r>
          </a:p>
          <a:p>
            <a:pPr lvl="2"/>
            <a:r>
              <a:rPr lang="en-US" dirty="0" smtClean="0"/>
              <a:t>Maintain </a:t>
            </a:r>
            <a:r>
              <a:rPr lang="en-US" dirty="0"/>
              <a:t>processors in a heap (by assigned load)</a:t>
            </a:r>
          </a:p>
          <a:p>
            <a:pPr lvl="2"/>
            <a:r>
              <a:rPr lang="en-US" dirty="0" smtClean="0"/>
              <a:t>In </a:t>
            </a:r>
            <a:r>
              <a:rPr lang="en-US" dirty="0"/>
              <a:t>each step:</a:t>
            </a:r>
          </a:p>
          <a:p>
            <a:pPr lvl="2"/>
            <a:r>
              <a:rPr lang="en-US" dirty="0" smtClean="0"/>
              <a:t>assign </a:t>
            </a:r>
            <a:r>
              <a:rPr lang="en-US" dirty="0"/>
              <a:t>the heaviest remaining object to the least loaded processor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small-to-moderate communication cost:</a:t>
            </a:r>
          </a:p>
          <a:p>
            <a:pPr lvl="2"/>
            <a:r>
              <a:rPr lang="en-US" dirty="0" smtClean="0"/>
              <a:t>Same </a:t>
            </a:r>
            <a:r>
              <a:rPr lang="en-US" dirty="0"/>
              <a:t>strategy, but add communication costs as you add an object to </a:t>
            </a:r>
            <a:r>
              <a:rPr lang="en-US" dirty="0" smtClean="0"/>
              <a:t>a processor</a:t>
            </a:r>
            <a:endParaRPr lang="en-US" dirty="0"/>
          </a:p>
          <a:p>
            <a:pPr lvl="1"/>
            <a:r>
              <a:rPr lang="en-US" dirty="0" smtClean="0"/>
              <a:t>Always </a:t>
            </a:r>
            <a:r>
              <a:rPr lang="en-US" dirty="0"/>
              <a:t>add a refinement step at the end:</a:t>
            </a:r>
          </a:p>
          <a:p>
            <a:pPr lvl="2"/>
            <a:r>
              <a:rPr lang="en-US" dirty="0" smtClean="0"/>
              <a:t>Swap </a:t>
            </a:r>
            <a:r>
              <a:rPr lang="en-US" dirty="0"/>
              <a:t>work from heaviest loaded processor to “some other processor” </a:t>
            </a:r>
            <a:endParaRPr lang="en-US" dirty="0" smtClean="0"/>
          </a:p>
          <a:p>
            <a:pPr lvl="2"/>
            <a:r>
              <a:rPr lang="en-US" dirty="0" smtClean="0"/>
              <a:t>Repeat </a:t>
            </a:r>
            <a:r>
              <a:rPr lang="en-US" dirty="0"/>
              <a:t>a few times or until no improvement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855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Partitioning Strategies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When communication cost is significant:</a:t>
            </a:r>
          </a:p>
          <a:p>
            <a:r>
              <a:rPr lang="en-US" dirty="0"/>
              <a:t>Still use greedy strategy, but:</a:t>
            </a:r>
          </a:p>
          <a:p>
            <a:pPr lvl="1"/>
            <a:r>
              <a:rPr lang="en-US" dirty="0" smtClean="0"/>
              <a:t>At </a:t>
            </a:r>
            <a:r>
              <a:rPr lang="en-US" dirty="0"/>
              <a:t>each assignment step, choose between assigning O to least loaded processor and the processor that already has objects that communicate most with O.</a:t>
            </a:r>
          </a:p>
          <a:p>
            <a:pPr lvl="2"/>
            <a:r>
              <a:rPr lang="en-US" dirty="0" smtClean="0"/>
              <a:t>Based </a:t>
            </a:r>
            <a:r>
              <a:rPr lang="en-US" dirty="0"/>
              <a:t>on the degree of </a:t>
            </a:r>
            <a:r>
              <a:rPr lang="en-US" dirty="0" smtClean="0"/>
              <a:t>difference </a:t>
            </a:r>
            <a:r>
              <a:rPr lang="en-US" dirty="0"/>
              <a:t>in the two metrics </a:t>
            </a:r>
            <a:endParaRPr lang="en-US" dirty="0" smtClean="0"/>
          </a:p>
          <a:p>
            <a:pPr lvl="2"/>
            <a:r>
              <a:rPr lang="en-US" dirty="0" smtClean="0"/>
              <a:t>Two</a:t>
            </a:r>
            <a:r>
              <a:rPr lang="en-US" dirty="0"/>
              <a:t>-stage assignments:</a:t>
            </a:r>
          </a:p>
          <a:p>
            <a:pPr marL="860425" lvl="2" indent="0">
              <a:buNone/>
            </a:pPr>
            <a:r>
              <a:rPr lang="en-US" dirty="0"/>
              <a:t>In early stages, consider communication costs as long as the processors are in the same (broad) load class</a:t>
            </a:r>
            <a:r>
              <a:rPr lang="en-US" dirty="0" smtClean="0"/>
              <a:t>,</a:t>
            </a:r>
          </a:p>
          <a:p>
            <a:pPr marL="860425" lvl="2" indent="0">
              <a:buNone/>
            </a:pPr>
            <a:r>
              <a:rPr lang="en-US" dirty="0" smtClean="0"/>
              <a:t>In </a:t>
            </a:r>
            <a:r>
              <a:rPr lang="en-US" dirty="0"/>
              <a:t>later stages, decide based on load</a:t>
            </a:r>
          </a:p>
          <a:p>
            <a:pPr marL="0" indent="0">
              <a:buNone/>
            </a:pPr>
            <a:r>
              <a:rPr lang="en-US" sz="2800" dirty="0"/>
              <a:t>Branch-and-bound</a:t>
            </a:r>
          </a:p>
          <a:p>
            <a:r>
              <a:rPr lang="en-US" dirty="0"/>
              <a:t>Searches for optimal, but can be stopped after a fixed time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2431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Crack 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b">
            <a:normAutofit/>
          </a:bodyPr>
          <a:lstStyle/>
          <a:p>
            <a:pPr marL="0" indent="0">
              <a:buNone/>
            </a:pPr>
            <a:r>
              <a:rPr lang="en-US" sz="2000" dirty="0"/>
              <a:t>Decomposition into 16 chunks (left) and 128 chunks, 8 for each PE (right). The middle area contains cohesive elements. Both decompositions obtained using Metis. Pictures: S. </a:t>
            </a:r>
            <a:r>
              <a:rPr lang="en-US" sz="2000" dirty="0" err="1"/>
              <a:t>Breitenfeld</a:t>
            </a:r>
            <a:r>
              <a:rPr lang="en-US" sz="2000" dirty="0"/>
              <a:t>, and P. </a:t>
            </a:r>
            <a:r>
              <a:rPr lang="en-US" sz="2000" dirty="0" err="1"/>
              <a:t>Geubelle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As computation progresses, crack propagates, and new elements </a:t>
            </a:r>
            <a:r>
              <a:rPr lang="en-US" sz="2000" dirty="0" smtClean="0"/>
              <a:t>are added</a:t>
            </a:r>
            <a:r>
              <a:rPr lang="en-US" sz="2000" dirty="0"/>
              <a:t>, leading to more complex computations in some chunks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175</a:t>
            </a:fld>
            <a:endParaRPr lang="en-US"/>
          </a:p>
        </p:txBody>
      </p:sp>
      <p:pic>
        <p:nvPicPr>
          <p:cNvPr id="7" name="Picture 6" descr="chunkGraph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78665"/>
            <a:ext cx="3242730" cy="3888089"/>
          </a:xfrm>
          <a:prstGeom prst="rect">
            <a:avLst/>
          </a:prstGeom>
        </p:spPr>
      </p:pic>
      <p:pic>
        <p:nvPicPr>
          <p:cNvPr id="8" name="Picture 7" descr="chunkGraph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411" y="678664"/>
            <a:ext cx="3249389" cy="388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5919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Load Balancing Crack Propagation</a:t>
            </a:r>
          </a:p>
        </p:txBody>
      </p:sp>
      <p:pic>
        <p:nvPicPr>
          <p:cNvPr id="7" name="Content Placeholder 6" descr="LButilizationCrackPropWithAnnot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59" b="-2859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06548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Centralized strategies</a:t>
            </a:r>
          </a:p>
          <a:p>
            <a:pPr lvl="1"/>
            <a:r>
              <a:rPr lang="en-US" dirty="0" smtClean="0"/>
              <a:t>Still </a:t>
            </a:r>
            <a:r>
              <a:rPr lang="en-US" dirty="0"/>
              <a:t>ok for 3000 processors for NAMD </a:t>
            </a:r>
            <a:endParaRPr lang="en-US" dirty="0" smtClean="0"/>
          </a:p>
          <a:p>
            <a:r>
              <a:rPr lang="en-US" dirty="0" smtClean="0"/>
              <a:t>Distributed </a:t>
            </a:r>
            <a:r>
              <a:rPr lang="en-US" dirty="0"/>
              <a:t>balancing is needed when:</a:t>
            </a:r>
          </a:p>
          <a:p>
            <a:pPr lvl="1"/>
            <a:r>
              <a:rPr lang="en-US" dirty="0" smtClean="0"/>
              <a:t>Number </a:t>
            </a:r>
            <a:r>
              <a:rPr lang="en-US" dirty="0"/>
              <a:t>of processors is large and/or </a:t>
            </a:r>
            <a:endParaRPr lang="en-US" dirty="0" smtClean="0"/>
          </a:p>
          <a:p>
            <a:pPr lvl="1"/>
            <a:r>
              <a:rPr lang="en-US" dirty="0" smtClean="0"/>
              <a:t>load </a:t>
            </a:r>
            <a:r>
              <a:rPr lang="en-US" dirty="0"/>
              <a:t>variation is rapid</a:t>
            </a:r>
          </a:p>
          <a:p>
            <a:r>
              <a:rPr lang="en-US" dirty="0"/>
              <a:t>Large machines:</a:t>
            </a:r>
          </a:p>
          <a:p>
            <a:pPr lvl="1"/>
            <a:r>
              <a:rPr lang="en-US" dirty="0" smtClean="0"/>
              <a:t>Need </a:t>
            </a:r>
            <a:r>
              <a:rPr lang="en-US" dirty="0"/>
              <a:t>to handle locality of communication </a:t>
            </a:r>
            <a:endParaRPr lang="en-US" dirty="0" smtClean="0"/>
          </a:p>
          <a:p>
            <a:pPr lvl="2"/>
            <a:r>
              <a:rPr lang="en-US" dirty="0" smtClean="0"/>
              <a:t>Topology </a:t>
            </a:r>
            <a:r>
              <a:rPr lang="en-US" dirty="0"/>
              <a:t>sensitive placement</a:t>
            </a:r>
          </a:p>
          <a:p>
            <a:pPr lvl="1"/>
            <a:r>
              <a:rPr lang="en-US" dirty="0" smtClean="0"/>
              <a:t>Need </a:t>
            </a:r>
            <a:r>
              <a:rPr lang="en-US" dirty="0"/>
              <a:t>to work with scant global information</a:t>
            </a:r>
          </a:p>
          <a:p>
            <a:pPr lvl="2"/>
            <a:r>
              <a:rPr lang="en-US" dirty="0" smtClean="0"/>
              <a:t>Approximate </a:t>
            </a:r>
            <a:r>
              <a:rPr lang="en-US" dirty="0"/>
              <a:t>or aggregated global information (average/max load)</a:t>
            </a:r>
          </a:p>
          <a:p>
            <a:pPr lvl="2"/>
            <a:r>
              <a:rPr lang="en-US" dirty="0" smtClean="0"/>
              <a:t>Incomplete </a:t>
            </a:r>
            <a:r>
              <a:rPr lang="en-US" dirty="0"/>
              <a:t>global info (only neighborhood)</a:t>
            </a:r>
          </a:p>
          <a:p>
            <a:pPr lvl="2"/>
            <a:r>
              <a:rPr lang="en-US" dirty="0" smtClean="0"/>
              <a:t>Work diffusion </a:t>
            </a:r>
            <a:r>
              <a:rPr lang="en-US" dirty="0"/>
              <a:t>strategies (1980s work by Kale and others!)</a:t>
            </a:r>
          </a:p>
          <a:p>
            <a:pPr lvl="1"/>
            <a:r>
              <a:rPr lang="en-US" dirty="0" smtClean="0"/>
              <a:t>Achieving </a:t>
            </a:r>
            <a:r>
              <a:rPr lang="en-US" dirty="0"/>
              <a:t>global </a:t>
            </a:r>
            <a:r>
              <a:rPr lang="en-US" dirty="0" smtClean="0"/>
              <a:t>effects </a:t>
            </a:r>
            <a:r>
              <a:rPr lang="en-US" dirty="0"/>
              <a:t>by local action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0657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Load Balancing on Large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Centralized load balancing strategies </a:t>
            </a:r>
            <a:r>
              <a:rPr lang="en-US" dirty="0" err="1"/>
              <a:t>dont</a:t>
            </a:r>
            <a:r>
              <a:rPr lang="en-US" dirty="0"/>
              <a:t> scale on extremely large machines</a:t>
            </a:r>
          </a:p>
          <a:p>
            <a:r>
              <a:rPr lang="en-US" dirty="0"/>
              <a:t>Limitations of centralized strategies:</a:t>
            </a:r>
          </a:p>
          <a:p>
            <a:pPr lvl="1"/>
            <a:r>
              <a:rPr lang="en-US" dirty="0" smtClean="0"/>
              <a:t>Central </a:t>
            </a:r>
            <a:r>
              <a:rPr lang="en-US" dirty="0"/>
              <a:t>node: memory/communication bottleneck </a:t>
            </a:r>
            <a:endParaRPr lang="en-US" dirty="0" smtClean="0"/>
          </a:p>
          <a:p>
            <a:pPr lvl="1"/>
            <a:r>
              <a:rPr lang="en-US" dirty="0" smtClean="0"/>
              <a:t>Decision</a:t>
            </a:r>
            <a:r>
              <a:rPr lang="en-US" dirty="0"/>
              <a:t>-making algorithms tend to be very slow</a:t>
            </a:r>
          </a:p>
          <a:p>
            <a:r>
              <a:rPr lang="en-US" dirty="0"/>
              <a:t>Limitations of distributed strategies:</a:t>
            </a:r>
          </a:p>
          <a:p>
            <a:pPr lvl="1"/>
            <a:r>
              <a:rPr lang="en-US" dirty="0" smtClean="0"/>
              <a:t>Difficult to achieve well-informed load balancing decisions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50001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Hierarchical Load Balancers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Partition processor allocation into processor groups </a:t>
            </a:r>
            <a:endParaRPr lang="en-US" dirty="0" smtClean="0"/>
          </a:p>
          <a:p>
            <a:r>
              <a:rPr lang="en-US" dirty="0" smtClean="0"/>
              <a:t>Apply different </a:t>
            </a:r>
            <a:r>
              <a:rPr lang="en-US" dirty="0"/>
              <a:t>strategies at each level</a:t>
            </a:r>
          </a:p>
          <a:p>
            <a:r>
              <a:rPr lang="en-US" dirty="0"/>
              <a:t>Scalable to a large number of processors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527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13AF4-ACC5-3549-B060-3D77093E255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98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Hybrid Scheme</a:t>
            </a:r>
          </a:p>
        </p:txBody>
      </p:sp>
      <p:pic>
        <p:nvPicPr>
          <p:cNvPr id="7" name="Content Placeholder 6" descr="hybridLBSchem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989" b="-8989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5462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MetaBalancer</a:t>
            </a:r>
            <a:r>
              <a:rPr lang="en-US" dirty="0"/>
              <a:t> - When and how to load balance?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Difficult </a:t>
            </a:r>
            <a:r>
              <a:rPr lang="en-US" dirty="0"/>
              <a:t>to find the optimum load balancing period </a:t>
            </a:r>
            <a:endParaRPr lang="en-US" dirty="0"/>
          </a:p>
          <a:p>
            <a:pPr lvl="1"/>
            <a:r>
              <a:rPr lang="en-US" dirty="0" smtClean="0"/>
              <a:t>Depends </a:t>
            </a:r>
            <a:r>
              <a:rPr lang="en-US" dirty="0"/>
              <a:t>on the application </a:t>
            </a:r>
            <a:r>
              <a:rPr lang="en-US" dirty="0" smtClean="0"/>
              <a:t>characteristics</a:t>
            </a:r>
            <a:endParaRPr lang="en-US" dirty="0"/>
          </a:p>
          <a:p>
            <a:pPr lvl="1"/>
            <a:r>
              <a:rPr lang="en-US" dirty="0" smtClean="0"/>
              <a:t>Depends </a:t>
            </a:r>
            <a:r>
              <a:rPr lang="en-US" dirty="0"/>
              <a:t>on the machine the application is run on </a:t>
            </a:r>
            <a:endParaRPr lang="en-US" dirty="0"/>
          </a:p>
          <a:p>
            <a:r>
              <a:rPr lang="en-US" dirty="0"/>
              <a:t>Monitors the application continuously and predicts </a:t>
            </a:r>
            <a:r>
              <a:rPr lang="en-US" dirty="0" smtClean="0"/>
              <a:t>behavior.</a:t>
            </a:r>
          </a:p>
          <a:p>
            <a:r>
              <a:rPr lang="en-US" dirty="0" smtClean="0"/>
              <a:t>Decides </a:t>
            </a:r>
            <a:r>
              <a:rPr lang="en-US" dirty="0"/>
              <a:t>when to invoke which load </a:t>
            </a:r>
            <a:r>
              <a:rPr lang="en-US" dirty="0" smtClean="0"/>
              <a:t>balancer.</a:t>
            </a:r>
          </a:p>
          <a:p>
            <a:r>
              <a:rPr lang="en-US" dirty="0" smtClean="0"/>
              <a:t>Command </a:t>
            </a:r>
            <a:r>
              <a:rPr lang="en-US" dirty="0"/>
              <a:t>line argument - +</a:t>
            </a:r>
            <a:r>
              <a:rPr lang="en-US" dirty="0" err="1"/>
              <a:t>MetaLB</a:t>
            </a:r>
            <a:r>
              <a:rPr lang="en-US" dirty="0"/>
              <a:t> 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06146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Metabalancer</a:t>
            </a:r>
            <a:r>
              <a:rPr lang="en-US" dirty="0"/>
              <a:t> Utilization Graph for </a:t>
            </a:r>
            <a:r>
              <a:rPr lang="en-US" dirty="0" err="1"/>
              <a:t>Fractography</a:t>
            </a:r>
            <a:endParaRPr lang="en-US" dirty="0"/>
          </a:p>
        </p:txBody>
      </p:sp>
      <p:pic>
        <p:nvPicPr>
          <p:cNvPr id="7" name="Content Placeholder 6" descr="figs_frac_titan_meta_vp4k_64_proj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007" b="-27007"/>
          <a:stretch>
            <a:fillRect/>
          </a:stretch>
        </p:blipFill>
        <p:spPr>
          <a:xfrm>
            <a:off x="201966" y="831035"/>
            <a:ext cx="8719999" cy="554718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7890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51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Adaptive MPI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MPI implemented on top of Charm++</a:t>
            </a:r>
          </a:p>
          <a:p>
            <a:r>
              <a:rPr lang="en-US" dirty="0"/>
              <a:t>Each MPI process implemented as a user-level thread embedded in a </a:t>
            </a:r>
            <a:r>
              <a:rPr lang="en-US" dirty="0" err="1"/>
              <a:t>chare</a:t>
            </a:r>
            <a:endParaRPr lang="en-US" dirty="0"/>
          </a:p>
          <a:p>
            <a:r>
              <a:rPr lang="en-US" dirty="0" err="1"/>
              <a:t>Overdecompose</a:t>
            </a:r>
            <a:r>
              <a:rPr lang="en-US" dirty="0"/>
              <a:t> to obtain communication-computation overlap between threads</a:t>
            </a:r>
          </a:p>
          <a:p>
            <a:r>
              <a:rPr lang="en-US" dirty="0"/>
              <a:t>Supports migration, load balancing, fault tolerance and other Charm++ functionality</a:t>
            </a:r>
          </a:p>
          <a:p>
            <a:r>
              <a:rPr lang="en-US" dirty="0"/>
              <a:t>Use cases - </a:t>
            </a:r>
            <a:r>
              <a:rPr lang="en-US" dirty="0" err="1"/>
              <a:t>Rocstar</a:t>
            </a:r>
            <a:r>
              <a:rPr lang="en-US" dirty="0"/>
              <a:t>, BRAMS, NPB, </a:t>
            </a:r>
            <a:r>
              <a:rPr lang="en-US" dirty="0" err="1"/>
              <a:t>Lulesh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Build with AMPI as target and compile using </a:t>
            </a:r>
            <a:r>
              <a:rPr lang="en-US" dirty="0" err="1"/>
              <a:t>ampi</a:t>
            </a:r>
            <a:r>
              <a:rPr lang="en-US" dirty="0"/>
              <a:t>* compilers ./build AMPI net-linux-x86 64 –with-production –enable-tracing -j8 </a:t>
            </a:r>
            <a:r>
              <a:rPr lang="en-US" dirty="0" err="1"/>
              <a:t>ampiCC</a:t>
            </a:r>
            <a:r>
              <a:rPr lang="en-US" dirty="0"/>
              <a:t> </a:t>
            </a:r>
            <a:r>
              <a:rPr lang="en-US" dirty="0" err="1"/>
              <a:t>myAMPIpgm.C</a:t>
            </a:r>
            <a:r>
              <a:rPr lang="en-US" dirty="0"/>
              <a:t> -o </a:t>
            </a:r>
            <a:r>
              <a:rPr lang="en-US" dirty="0" err="1"/>
              <a:t>myAMPIpgm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28444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Charm+</a:t>
            </a:r>
            <a:r>
              <a:rPr lang="en-US" dirty="0" smtClean="0"/>
              <a:t>+ - MPI </a:t>
            </a:r>
            <a:r>
              <a:rPr lang="en-US" dirty="0"/>
              <a:t>Interoperability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library written in Charm++ can be called from MPI </a:t>
            </a:r>
            <a:endParaRPr lang="en-US" dirty="0" smtClean="0"/>
          </a:p>
          <a:p>
            <a:r>
              <a:rPr lang="en-US" dirty="0" smtClean="0"/>
              <a:t>Charm</a:t>
            </a:r>
            <a:r>
              <a:rPr lang="en-US" dirty="0"/>
              <a:t>++ resides in the same memory space as the MPI program</a:t>
            </a:r>
          </a:p>
          <a:p>
            <a:r>
              <a:rPr lang="en-US" dirty="0"/>
              <a:t>Control transfer between MPI and Charm++ analogous to the control transfer between a program and an external library being used by the program</a:t>
            </a:r>
          </a:p>
          <a:p>
            <a:r>
              <a:rPr lang="en-US" dirty="0"/>
              <a:t>Currently requires </a:t>
            </a:r>
            <a:r>
              <a:rPr lang="en-US" dirty="0" err="1"/>
              <a:t>mpi</a:t>
            </a:r>
            <a:r>
              <a:rPr lang="en-US" dirty="0"/>
              <a:t>-based build of Charm++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99759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Interoperability </a:t>
            </a:r>
            <a:r>
              <a:rPr lang="en-US" dirty="0" smtClean="0"/>
              <a:t>Modes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186</a:t>
            </a:fld>
            <a:endParaRPr lang="en-US"/>
          </a:p>
        </p:txBody>
      </p:sp>
      <p:pic>
        <p:nvPicPr>
          <p:cNvPr id="7" name="Picture 6" descr="newInterop_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7731"/>
            <a:ext cx="4184555" cy="4498396"/>
          </a:xfrm>
          <a:prstGeom prst="rect">
            <a:avLst/>
          </a:prstGeom>
        </p:spPr>
      </p:pic>
      <p:pic>
        <p:nvPicPr>
          <p:cNvPr id="8" name="Picture 7" descr="newInterop_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510" y="1177732"/>
            <a:ext cx="2396829" cy="4498396"/>
          </a:xfrm>
          <a:prstGeom prst="rect">
            <a:avLst/>
          </a:prstGeom>
        </p:spPr>
      </p:pic>
      <p:pic>
        <p:nvPicPr>
          <p:cNvPr id="9" name="Picture 8" descr="newInterop_c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386" y="1177733"/>
            <a:ext cx="2396828" cy="449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62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Code Flow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1083141"/>
            <a:ext cx="8229600" cy="111851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MPI </a:t>
            </a:r>
            <a:r>
              <a:rPr lang="en-US" dirty="0" err="1"/>
              <a:t>Init</a:t>
            </a:r>
            <a:r>
              <a:rPr lang="en-US" dirty="0"/>
              <a:t>(</a:t>
            </a:r>
            <a:r>
              <a:rPr lang="en-US" dirty="0" err="1"/>
              <a:t>argc,argv</a:t>
            </a:r>
            <a:r>
              <a:rPr lang="en-US" dirty="0"/>
              <a:t>); //initialize MPI </a:t>
            </a:r>
          </a:p>
          <a:p>
            <a:pPr marL="0" indent="0">
              <a:buNone/>
            </a:pPr>
            <a:r>
              <a:rPr lang="en-US" dirty="0" smtClean="0"/>
              <a:t>/</a:t>
            </a:r>
            <a:r>
              <a:rPr lang="en-US" dirty="0"/>
              <a:t>/Do MPI related work here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2371738"/>
            <a:ext cx="8229600" cy="111904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i="1" dirty="0" smtClean="0"/>
              <a:t>//create </a:t>
            </a:r>
            <a:r>
              <a:rPr lang="en-US" i="1" dirty="0" err="1" smtClean="0"/>
              <a:t>comm</a:t>
            </a:r>
            <a:r>
              <a:rPr lang="en-US" i="1" dirty="0" smtClean="0"/>
              <a:t> to be used by Charm++</a:t>
            </a:r>
          </a:p>
          <a:p>
            <a:pPr marL="0" indent="0">
              <a:buNone/>
            </a:pPr>
            <a:r>
              <a:rPr lang="en-US" dirty="0" err="1" smtClean="0"/>
              <a:t>MPI_Comm</a:t>
            </a:r>
            <a:r>
              <a:rPr lang="en-US" dirty="0" err="1"/>
              <a:t>_</a:t>
            </a:r>
            <a:r>
              <a:rPr lang="en-US" dirty="0" err="1" smtClean="0"/>
              <a:t>split</a:t>
            </a:r>
            <a:r>
              <a:rPr lang="en-US" dirty="0"/>
              <a:t>(</a:t>
            </a:r>
            <a:r>
              <a:rPr lang="en-US" dirty="0" smtClean="0"/>
              <a:t>MPI_COMM_WORLD</a:t>
            </a:r>
            <a:r>
              <a:rPr lang="en-US" dirty="0"/>
              <a:t>, </a:t>
            </a:r>
            <a:r>
              <a:rPr lang="en-US" dirty="0" err="1"/>
              <a:t>myRank</a:t>
            </a:r>
            <a:r>
              <a:rPr lang="en-US" dirty="0"/>
              <a:t> % 2, </a:t>
            </a:r>
            <a:r>
              <a:rPr lang="en-US" dirty="0" err="1"/>
              <a:t>myRank</a:t>
            </a:r>
            <a:r>
              <a:rPr lang="en-US" dirty="0"/>
              <a:t>, </a:t>
            </a:r>
            <a:r>
              <a:rPr lang="en-US" dirty="0" err="1"/>
              <a:t>newComm</a:t>
            </a:r>
            <a:r>
              <a:rPr lang="en-US" dirty="0"/>
              <a:t>); </a:t>
            </a:r>
            <a:r>
              <a:rPr lang="en-US" dirty="0" err="1"/>
              <a:t>CharmLibInit</a:t>
            </a:r>
            <a:r>
              <a:rPr lang="en-US" dirty="0"/>
              <a:t>(</a:t>
            </a:r>
            <a:r>
              <a:rPr lang="en-US" dirty="0" err="1"/>
              <a:t>newComm</a:t>
            </a:r>
            <a:r>
              <a:rPr lang="en-US" dirty="0"/>
              <a:t>,.) </a:t>
            </a:r>
            <a:r>
              <a:rPr lang="en-US" i="1" dirty="0"/>
              <a:t>//initialize Charm++ over my communicator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3657599"/>
            <a:ext cx="8229600" cy="1236293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if</a:t>
            </a:r>
            <a:r>
              <a:rPr lang="en-US" dirty="0"/>
              <a:t>(</a:t>
            </a:r>
            <a:r>
              <a:rPr lang="en-US" dirty="0" err="1"/>
              <a:t>myRank</a:t>
            </a:r>
            <a:r>
              <a:rPr lang="en-US" dirty="0"/>
              <a:t> % 2)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StartHello</a:t>
            </a:r>
            <a:r>
              <a:rPr lang="en-US" dirty="0"/>
              <a:t>(); //invoke Charm++ library on one set</a:t>
            </a:r>
          </a:p>
          <a:p>
            <a:pPr marL="0" indent="0">
              <a:buNone/>
            </a:pPr>
            <a:r>
              <a:rPr lang="en-US" b="1" dirty="0"/>
              <a:t>else</a:t>
            </a:r>
          </a:p>
          <a:p>
            <a:pPr marL="0" indent="0">
              <a:buNone/>
            </a:pPr>
            <a:r>
              <a:rPr lang="en-US" i="1" dirty="0" smtClean="0"/>
              <a:t>//do MPI work on other set</a:t>
            </a:r>
            <a:endParaRPr lang="en-US" i="1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5072326"/>
            <a:ext cx="8229600" cy="113679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kNeighbor</a:t>
            </a:r>
            <a:r>
              <a:rPr lang="en-US" dirty="0"/>
              <a:t>(); </a:t>
            </a:r>
            <a:r>
              <a:rPr lang="en-US" i="1" dirty="0"/>
              <a:t>//invoke Charm++ library on both sets individually </a:t>
            </a:r>
            <a:r>
              <a:rPr lang="en-US" dirty="0" err="1"/>
              <a:t>CharmLibExit</a:t>
            </a:r>
            <a:r>
              <a:rPr lang="en-US" dirty="0"/>
              <a:t>(); </a:t>
            </a:r>
            <a:r>
              <a:rPr lang="en-US" i="1" dirty="0"/>
              <a:t>//destroy Charm++</a:t>
            </a:r>
          </a:p>
        </p:txBody>
      </p:sp>
    </p:spTree>
    <p:extLst>
      <p:ext uri="{BB962C8B-B14F-4D97-AF65-F5344CB8AC3E}">
        <p14:creationId xmlns:p14="http://schemas.microsoft.com/office/powerpoint/2010/main" val="413549775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1315610"/>
            <a:ext cx="8229600" cy="882964"/>
          </a:xfrm>
        </p:spPr>
        <p:txBody>
          <a:bodyPr/>
          <a:lstStyle/>
          <a:p>
            <a:r>
              <a:rPr lang="en-US" dirty="0"/>
              <a:t>Add interface functions that can be called from MPI, and triggers Charm++ RTS-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2198574"/>
            <a:ext cx="8229600" cy="263557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void</a:t>
            </a:r>
            <a:r>
              <a:rPr lang="en-US" dirty="0"/>
              <a:t> </a:t>
            </a:r>
            <a:r>
              <a:rPr lang="en-US" dirty="0" err="1"/>
              <a:t>StartHello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elems</a:t>
            </a:r>
            <a:r>
              <a:rPr lang="en-US" dirty="0"/>
              <a:t>)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if</a:t>
            </a:r>
            <a:r>
              <a:rPr lang="en-US" dirty="0"/>
              <a:t>(</a:t>
            </a:r>
            <a:r>
              <a:rPr lang="en-US" dirty="0" err="1"/>
              <a:t>CkMyPe</a:t>
            </a:r>
            <a:r>
              <a:rPr lang="en-US" dirty="0"/>
              <a:t>() == 0)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MainHello</a:t>
            </a:r>
            <a:r>
              <a:rPr lang="en-US" dirty="0"/>
              <a:t> </a:t>
            </a:r>
            <a:r>
              <a:rPr lang="en-US" dirty="0" err="1"/>
              <a:t>mainhello</a:t>
            </a:r>
            <a:r>
              <a:rPr lang="en-US" dirty="0"/>
              <a:t> =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MainHello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elems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StartCharmScheduler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4834150"/>
            <a:ext cx="8229600" cy="962888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CkExit</a:t>
            </a:r>
            <a:r>
              <a:rPr lang="en-US" dirty="0"/>
              <a:t> to return the control back to MPI</a:t>
            </a:r>
          </a:p>
          <a:p>
            <a:r>
              <a:rPr lang="en-US" dirty="0"/>
              <a:t>Include </a:t>
            </a:r>
            <a:r>
              <a:rPr lang="en-US" i="1" dirty="0" err="1"/>
              <a:t>mpi-interoperate.h</a:t>
            </a:r>
            <a:r>
              <a:rPr lang="en-US" i="1" dirty="0"/>
              <a:t> </a:t>
            </a:r>
            <a:r>
              <a:rPr lang="en-US" dirty="0"/>
              <a:t>in MPI and Charm++ code</a:t>
            </a:r>
          </a:p>
        </p:txBody>
      </p:sp>
    </p:spTree>
    <p:extLst>
      <p:ext uri="{BB962C8B-B14F-4D97-AF65-F5344CB8AC3E}">
        <p14:creationId xmlns:p14="http://schemas.microsoft.com/office/powerpoint/2010/main" val="361688803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786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Hello World Example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473946"/>
          </a:xfrm>
        </p:spPr>
        <p:txBody>
          <a:bodyPr/>
          <a:lstStyle/>
          <a:p>
            <a:r>
              <a:rPr lang="en-US" dirty="0" err="1" smtClean="0"/>
              <a:t>hello.ci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57200" y="1383924"/>
            <a:ext cx="8229600" cy="1461783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err="1">
                <a:solidFill>
                  <a:srgbClr val="292934"/>
                </a:solidFill>
              </a:rPr>
              <a:t>mainmodule</a:t>
            </a:r>
            <a:r>
              <a:rPr lang="en-US" dirty="0">
                <a:solidFill>
                  <a:srgbClr val="292934"/>
                </a:solidFill>
              </a:rPr>
              <a:t> hello { </a:t>
            </a:r>
            <a:endParaRPr lang="en-US" dirty="0" smtClean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   </a:t>
            </a:r>
            <a:r>
              <a:rPr lang="en-US" b="1" dirty="0" err="1" smtClean="0">
                <a:solidFill>
                  <a:srgbClr val="292934"/>
                </a:solidFill>
              </a:rPr>
              <a:t>mainchare</a:t>
            </a:r>
            <a:r>
              <a:rPr lang="en-US" dirty="0" smtClean="0">
                <a:solidFill>
                  <a:srgbClr val="292934"/>
                </a:solidFill>
              </a:rPr>
              <a:t> </a:t>
            </a:r>
            <a:r>
              <a:rPr lang="en-US" dirty="0">
                <a:solidFill>
                  <a:srgbClr val="292934"/>
                </a:solidFill>
              </a:rPr>
              <a:t>Main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      </a:t>
            </a:r>
            <a:r>
              <a:rPr lang="en-US" b="1" dirty="0" smtClean="0">
                <a:solidFill>
                  <a:srgbClr val="292934"/>
                </a:solidFill>
              </a:rPr>
              <a:t>entry</a:t>
            </a:r>
            <a:r>
              <a:rPr lang="en-US" dirty="0" smtClean="0">
                <a:solidFill>
                  <a:srgbClr val="292934"/>
                </a:solidFill>
              </a:rPr>
              <a:t> </a:t>
            </a:r>
            <a:r>
              <a:rPr lang="en-US" dirty="0">
                <a:solidFill>
                  <a:srgbClr val="292934"/>
                </a:solidFill>
              </a:rPr>
              <a:t>Main(</a:t>
            </a:r>
            <a:r>
              <a:rPr lang="en-US" dirty="0" err="1">
                <a:solidFill>
                  <a:srgbClr val="292934"/>
                </a:solidFill>
              </a:rPr>
              <a:t>CkArgMsg</a:t>
            </a:r>
            <a:r>
              <a:rPr lang="en-US" dirty="0">
                <a:solidFill>
                  <a:srgbClr val="292934"/>
                </a:solidFill>
              </a:rPr>
              <a:t> ∗m); </a:t>
            </a:r>
            <a:endParaRPr lang="en-US" dirty="0" smtClean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292934"/>
                </a:solidFill>
              </a:rPr>
              <a:t> </a:t>
            </a:r>
            <a:r>
              <a:rPr lang="en-US" dirty="0" smtClean="0">
                <a:solidFill>
                  <a:srgbClr val="292934"/>
                </a:solidFill>
              </a:rPr>
              <a:t>  };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};</a:t>
            </a:r>
            <a:endParaRPr lang="en-US" dirty="0">
              <a:solidFill>
                <a:srgbClr val="292934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457200" y="2845707"/>
            <a:ext cx="8229600" cy="489584"/>
          </a:xfrm>
        </p:spPr>
        <p:txBody>
          <a:bodyPr/>
          <a:lstStyle/>
          <a:p>
            <a:r>
              <a:rPr lang="en-US" dirty="0" err="1" smtClean="0"/>
              <a:t>hello.cpp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457200" y="3335291"/>
            <a:ext cx="8229600" cy="284496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#include</a:t>
            </a:r>
            <a:r>
              <a:rPr lang="en-US" dirty="0"/>
              <a:t> &lt;</a:t>
            </a:r>
            <a:r>
              <a:rPr lang="en-US" dirty="0" err="1"/>
              <a:t>stdio.h</a:t>
            </a:r>
            <a:r>
              <a:rPr lang="en-US" dirty="0"/>
              <a:t>&gt;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</a:t>
            </a:r>
            <a:r>
              <a:rPr lang="en-US" dirty="0"/>
              <a:t> ”</a:t>
            </a:r>
            <a:r>
              <a:rPr lang="en-US" dirty="0" err="1"/>
              <a:t>hello.decl.h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class Main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   public</a:t>
            </a:r>
            <a:r>
              <a:rPr lang="en-US" dirty="0"/>
              <a:t>: Main(</a:t>
            </a:r>
            <a:r>
              <a:rPr lang="en-US" dirty="0" err="1"/>
              <a:t>CkArgMsg</a:t>
            </a:r>
            <a:r>
              <a:rPr lang="en-US" dirty="0"/>
              <a:t>∗ m)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”Hello World!” &lt;&lt; </a:t>
            </a:r>
            <a:r>
              <a:rPr lang="en-US" dirty="0" err="1"/>
              <a:t>endl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hello.def.h</a:t>
            </a:r>
            <a:r>
              <a:rPr lang="en-US" dirty="0"/>
              <a:t>”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48AE8-270A-8E4F-8CA2-BC696C306F18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182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Debugging Parallel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can be very </a:t>
            </a:r>
            <a:r>
              <a:rPr lang="en-US" dirty="0" smtClean="0"/>
              <a:t>difficult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typical “</a:t>
            </a:r>
            <a:r>
              <a:rPr lang="en-US" dirty="0" err="1"/>
              <a:t>printf</a:t>
            </a:r>
            <a:r>
              <a:rPr lang="en-US" dirty="0"/>
              <a:t>” strategy may be </a:t>
            </a:r>
            <a:r>
              <a:rPr lang="en-US" dirty="0" smtClean="0"/>
              <a:t>insufficient </a:t>
            </a:r>
          </a:p>
          <a:p>
            <a:r>
              <a:rPr lang="en-US" dirty="0" smtClean="0"/>
              <a:t>Using </a:t>
            </a:r>
            <a:r>
              <a:rPr lang="en-US" dirty="0" err="1"/>
              <a:t>gdb</a:t>
            </a:r>
            <a:r>
              <a:rPr lang="en-US" dirty="0"/>
              <a:t> </a:t>
            </a:r>
            <a:endParaRPr lang="en-US" dirty="0"/>
          </a:p>
          <a:p>
            <a:pPr lvl="1"/>
            <a:r>
              <a:rPr lang="en-US" dirty="0" smtClean="0"/>
              <a:t>Very </a:t>
            </a:r>
            <a:r>
              <a:rPr lang="en-US" dirty="0"/>
              <a:t>easy with Charm++</a:t>
            </a:r>
            <a:r>
              <a:rPr lang="en-US" dirty="0" smtClean="0"/>
              <a:t>!</a:t>
            </a:r>
            <a:endParaRPr lang="en-US" dirty="0"/>
          </a:p>
          <a:p>
            <a:pPr lvl="1"/>
            <a:r>
              <a:rPr lang="en-US" dirty="0" smtClean="0"/>
              <a:t>Just </a:t>
            </a:r>
            <a:r>
              <a:rPr lang="en-US" dirty="0"/>
              <a:t>run the application with the ++debug command line parameter </a:t>
            </a:r>
            <a:r>
              <a:rPr lang="en-US" dirty="0" smtClean="0"/>
              <a:t>and </a:t>
            </a:r>
            <a:r>
              <a:rPr lang="en-US" dirty="0"/>
              <a:t>a </a:t>
            </a:r>
            <a:r>
              <a:rPr lang="en-US" dirty="0" err="1"/>
              <a:t>gdb</a:t>
            </a:r>
            <a:r>
              <a:rPr lang="en-US" dirty="0"/>
              <a:t> window for each PE will open through X (and can be forwarded) </a:t>
            </a:r>
            <a:endParaRPr lang="en-US" dirty="0"/>
          </a:p>
          <a:p>
            <a:pPr lvl="2"/>
            <a:r>
              <a:rPr lang="en-US" dirty="0" smtClean="0"/>
              <a:t>Not </a:t>
            </a:r>
            <a:r>
              <a:rPr lang="en-US" dirty="0"/>
              <a:t>very scalable </a:t>
            </a:r>
            <a:endParaRPr lang="en-US" dirty="0"/>
          </a:p>
          <a:p>
            <a:r>
              <a:rPr lang="en-US" dirty="0"/>
              <a:t>We have developed a scalable tool for debugging Charm++ applications </a:t>
            </a:r>
            <a:endParaRPr lang="en-US" dirty="0"/>
          </a:p>
          <a:p>
            <a:pPr lvl="1"/>
            <a:r>
              <a:rPr lang="en-US" dirty="0" smtClean="0"/>
              <a:t>It’s interactive</a:t>
            </a:r>
            <a:endParaRPr lang="en-US" dirty="0"/>
          </a:p>
          <a:p>
            <a:pPr lvl="1"/>
            <a:r>
              <a:rPr lang="en-US" dirty="0" smtClean="0"/>
              <a:t>Allows </a:t>
            </a:r>
            <a:r>
              <a:rPr lang="en-US" dirty="0"/>
              <a:t>you to change message order to find bugs</a:t>
            </a:r>
            <a:r>
              <a:rPr lang="en-US" dirty="0" smtClean="0"/>
              <a:t>!</a:t>
            </a:r>
            <a:endParaRPr lang="en-US" dirty="0"/>
          </a:p>
          <a:p>
            <a:pPr lvl="1"/>
            <a:r>
              <a:rPr lang="en-US" dirty="0" smtClean="0"/>
              <a:t>“</a:t>
            </a:r>
            <a:r>
              <a:rPr lang="en-US" dirty="0"/>
              <a:t>What-if” scenarios can be explored using provisional message </a:t>
            </a:r>
            <a:r>
              <a:rPr lang="en-US" dirty="0" smtClean="0"/>
              <a:t>delivery</a:t>
            </a:r>
          </a:p>
          <a:p>
            <a:pPr lvl="1"/>
            <a:r>
              <a:rPr lang="en-US" dirty="0" smtClean="0"/>
              <a:t>Memory </a:t>
            </a:r>
            <a:r>
              <a:rPr lang="en-US" dirty="0"/>
              <a:t>can be tracked to find memory leaks 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46489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 of </a:t>
            </a:r>
            <a:r>
              <a:rPr lang="en-US" dirty="0" err="1" smtClean="0"/>
              <a:t>CharmDebug</a:t>
            </a:r>
            <a:endParaRPr lang="en-US" dirty="0"/>
          </a:p>
        </p:txBody>
      </p:sp>
      <p:pic>
        <p:nvPicPr>
          <p:cNvPr id="7" name="Content Placeholder 6" descr="overviewDebug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68" r="-4568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75384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CharmDebug</a:t>
            </a:r>
            <a:endParaRPr lang="en-US" dirty="0"/>
          </a:p>
        </p:txBody>
      </p:sp>
      <p:pic>
        <p:nvPicPr>
          <p:cNvPr id="7" name="Content Placeholder 6" descr="debugMainView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51" b="-3251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333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</a:t>
            </a:r>
            <a:r>
              <a:rPr lang="en-US" dirty="0" err="1" smtClean="0"/>
              <a:t>CharmDebug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part of Charm++</a:t>
            </a:r>
          </a:p>
          <a:p>
            <a:r>
              <a:rPr lang="en-US" dirty="0"/>
              <a:t>For the basic feature set, nothing special needs to be done Precompiled for java 6</a:t>
            </a:r>
          </a:p>
          <a:p>
            <a:pPr lvl="1"/>
            <a:r>
              <a:rPr lang="en-US" dirty="0" smtClean="0"/>
              <a:t>Use </a:t>
            </a:r>
            <a:r>
              <a:rPr lang="en-US" dirty="0">
                <a:latin typeface="Lucida Console"/>
                <a:cs typeface="Lucida Console"/>
              </a:rPr>
              <a:t>ant</a:t>
            </a:r>
            <a:r>
              <a:rPr lang="en-US" dirty="0"/>
              <a:t> to recompile </a:t>
            </a:r>
            <a:endParaRPr lang="en-US" dirty="0" smtClean="0"/>
          </a:p>
          <a:p>
            <a:r>
              <a:rPr lang="en-US" dirty="0" smtClean="0"/>
              <a:t>Help</a:t>
            </a:r>
            <a:endParaRPr lang="en-US" dirty="0"/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charm</a:t>
            </a:r>
            <a:r>
              <a:rPr lang="en-US" dirty="0" err="1">
                <a:latin typeface="Consolas"/>
                <a:cs typeface="Consolas"/>
              </a:rPr>
              <a:t>@cs.illinois.edu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/>
              <a:t>(preferred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ppl</a:t>
            </a:r>
            <a:r>
              <a:rPr lang="en-US" dirty="0" err="1">
                <a:latin typeface="Consolas"/>
                <a:cs typeface="Consolas"/>
              </a:rPr>
              <a:t>@cs.illinois.edu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2471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Compiling Your Applications for use with </a:t>
            </a:r>
            <a:r>
              <a:rPr lang="en-US" sz="3200" dirty="0" err="1"/>
              <a:t>CharmDebug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Charm++</a:t>
            </a:r>
          </a:p>
          <a:p>
            <a:pPr lvl="1"/>
            <a:r>
              <a:rPr lang="en-US" dirty="0" smtClean="0"/>
              <a:t>Use </a:t>
            </a:r>
            <a:r>
              <a:rPr lang="en-US" dirty="0" smtClean="0">
                <a:latin typeface="Consolas"/>
                <a:cs typeface="Consolas"/>
              </a:rPr>
              <a:t>–g </a:t>
            </a:r>
            <a:endParaRPr lang="en-US" dirty="0">
              <a:latin typeface="Consolas"/>
              <a:cs typeface="Consolas"/>
            </a:endParaRPr>
          </a:p>
          <a:p>
            <a:pPr lvl="1"/>
            <a:r>
              <a:rPr lang="en-US" dirty="0" smtClean="0"/>
              <a:t>No </a:t>
            </a:r>
            <a:r>
              <a:rPr lang="en-US" dirty="0" smtClean="0">
                <a:latin typeface="Consolas"/>
                <a:cs typeface="Consolas"/>
              </a:rPr>
              <a:t>–O3 </a:t>
            </a:r>
            <a:r>
              <a:rPr lang="en-US" dirty="0"/>
              <a:t>or </a:t>
            </a:r>
            <a:r>
              <a:rPr lang="en-US" dirty="0">
                <a:latin typeface="Consolas"/>
                <a:cs typeface="Consolas"/>
              </a:rPr>
              <a:t>--with-production</a:t>
            </a:r>
          </a:p>
          <a:p>
            <a:r>
              <a:rPr lang="en-US" dirty="0"/>
              <a:t>Application</a:t>
            </a:r>
          </a:p>
          <a:p>
            <a:pPr lvl="1"/>
            <a:r>
              <a:rPr lang="en-US" dirty="0" smtClean="0"/>
              <a:t>Just </a:t>
            </a:r>
            <a:r>
              <a:rPr lang="en-US" dirty="0"/>
              <a:t>compile with </a:t>
            </a:r>
            <a:r>
              <a:rPr lang="en-US" dirty="0" smtClean="0">
                <a:latin typeface="Consolas"/>
                <a:cs typeface="Consolas"/>
              </a:rPr>
              <a:t>–g </a:t>
            </a:r>
          </a:p>
          <a:p>
            <a:pPr lvl="1"/>
            <a:r>
              <a:rPr lang="en-US" dirty="0" smtClean="0"/>
              <a:t>OR</a:t>
            </a:r>
            <a:endParaRPr lang="en-US" dirty="0"/>
          </a:p>
          <a:p>
            <a:pPr lvl="1"/>
            <a:r>
              <a:rPr lang="en-US" dirty="0" smtClean="0"/>
              <a:t>Compile </a:t>
            </a:r>
            <a:r>
              <a:rPr lang="en-US" dirty="0"/>
              <a:t>with </a:t>
            </a:r>
            <a:r>
              <a:rPr lang="en-US" dirty="0" smtClean="0">
                <a:latin typeface="Consolas"/>
                <a:cs typeface="Consolas"/>
              </a:rPr>
              <a:t>–debug</a:t>
            </a:r>
            <a:endParaRPr lang="en-US" dirty="0">
              <a:latin typeface="Consolas"/>
              <a:cs typeface="Consolas"/>
            </a:endParaRPr>
          </a:p>
          <a:p>
            <a:pPr lvl="2"/>
            <a:r>
              <a:rPr lang="en-US" dirty="0" smtClean="0"/>
              <a:t>Adds </a:t>
            </a:r>
            <a:r>
              <a:rPr lang="en-US" dirty="0">
                <a:latin typeface="Consolas"/>
                <a:cs typeface="Consolas"/>
              </a:rPr>
              <a:t>-g -O0, --memory </a:t>
            </a:r>
            <a:r>
              <a:rPr lang="en-US" dirty="0" err="1">
                <a:latin typeface="Consolas"/>
                <a:cs typeface="Consolas"/>
              </a:rPr>
              <a:t>charmdebug</a:t>
            </a:r>
            <a:r>
              <a:rPr lang="en-US" dirty="0">
                <a:latin typeface="Consolas"/>
                <a:cs typeface="Consolas"/>
              </a:rPr>
              <a:t>,</a:t>
            </a:r>
            <a:r>
              <a:rPr lang="en-US" dirty="0"/>
              <a:t> Python modules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93930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in Debug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Attach to running application in net- build</a:t>
            </a:r>
          </a:p>
          <a:p>
            <a:pPr lvl="1"/>
            <a:r>
              <a:rPr lang="en-US" dirty="0" smtClean="0"/>
              <a:t>Uses </a:t>
            </a:r>
            <a:r>
              <a:rPr lang="en-US" dirty="0"/>
              <a:t>CCS to receive application output </a:t>
            </a:r>
            <a:endParaRPr lang="en-US" dirty="0" smtClean="0"/>
          </a:p>
          <a:p>
            <a:r>
              <a:rPr lang="en-US" dirty="0" smtClean="0"/>
              <a:t>Attach </a:t>
            </a:r>
            <a:r>
              <a:rPr lang="en-US" dirty="0"/>
              <a:t>to running application in other builds</a:t>
            </a:r>
          </a:p>
          <a:p>
            <a:pPr lvl="1"/>
            <a:r>
              <a:rPr lang="en-US" dirty="0" smtClean="0"/>
              <a:t>Read </a:t>
            </a:r>
            <a:r>
              <a:rPr lang="en-US" dirty="0"/>
              <a:t>the output file of the application </a:t>
            </a:r>
            <a:endParaRPr lang="en-US" dirty="0" smtClean="0"/>
          </a:p>
          <a:p>
            <a:r>
              <a:rPr lang="en-US" dirty="0" smtClean="0"/>
              <a:t>Start </a:t>
            </a:r>
            <a:r>
              <a:rPr lang="en-US" dirty="0"/>
              <a:t>a new application in </a:t>
            </a:r>
            <a:r>
              <a:rPr lang="en-US" dirty="0">
                <a:latin typeface="Consolas"/>
                <a:cs typeface="Consolas"/>
              </a:rPr>
              <a:t>net</a:t>
            </a:r>
            <a:r>
              <a:rPr lang="en-US" dirty="0"/>
              <a:t>- build</a:t>
            </a:r>
          </a:p>
          <a:p>
            <a:pPr lvl="1"/>
            <a:r>
              <a:rPr lang="en-US" dirty="0" smtClean="0"/>
              <a:t>Can </a:t>
            </a:r>
            <a:r>
              <a:rPr lang="en-US" dirty="0">
                <a:latin typeface="+mn-lt"/>
                <a:cs typeface="Consolas"/>
              </a:rPr>
              <a:t>use</a:t>
            </a:r>
            <a:r>
              <a:rPr lang="en-US" dirty="0">
                <a:latin typeface="Consolas"/>
                <a:cs typeface="Consolas"/>
              </a:rPr>
              <a:t> tunnels</a:t>
            </a:r>
          </a:p>
          <a:p>
            <a:r>
              <a:rPr lang="en-US" dirty="0"/>
              <a:t>Options available also in command line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>
                <a:latin typeface="Consolas"/>
                <a:cs typeface="Consolas"/>
              </a:rPr>
              <a:t>charmdebug</a:t>
            </a:r>
            <a:r>
              <a:rPr lang="en-US" dirty="0"/>
              <a:t> help to see them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7209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432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F9216-0342-7440-9504-BD6C1382BF27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24896" y="2228672"/>
            <a:ext cx="74942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Overview of Performance Enhancement Feature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6256289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Quiesence</a:t>
            </a:r>
            <a:r>
              <a:rPr lang="en-US" dirty="0" smtClean="0"/>
              <a:t>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determining global termination of an application is </a:t>
            </a:r>
            <a:r>
              <a:rPr lang="en-US" dirty="0" smtClean="0"/>
              <a:t>difficult</a:t>
            </a:r>
            <a:r>
              <a:rPr lang="en-US" dirty="0"/>
              <a:t>? </a:t>
            </a:r>
            <a:endParaRPr lang="en-US" dirty="0"/>
          </a:p>
          <a:p>
            <a:r>
              <a:rPr lang="en-US" dirty="0"/>
              <a:t>Mechanism to detect completion - </a:t>
            </a:r>
            <a:r>
              <a:rPr lang="en-US" dirty="0" err="1"/>
              <a:t>Quiesence</a:t>
            </a:r>
            <a:r>
              <a:rPr lang="en-US" dirty="0"/>
              <a:t>! </a:t>
            </a:r>
            <a:endParaRPr lang="en-US" dirty="0"/>
          </a:p>
          <a:p>
            <a:r>
              <a:rPr lang="en-US" dirty="0"/>
              <a:t>From any </a:t>
            </a:r>
            <a:r>
              <a:rPr lang="en-US" dirty="0" err="1"/>
              <a:t>chare</a:t>
            </a:r>
            <a:r>
              <a:rPr lang="en-US" dirty="0"/>
              <a:t>, invoke </a:t>
            </a:r>
            <a:endParaRPr lang="en-US" dirty="0"/>
          </a:p>
          <a:p>
            <a:pPr marL="223838" indent="0">
              <a:buNone/>
            </a:pPr>
            <a:r>
              <a:rPr lang="en-US" i="1" dirty="0" err="1"/>
              <a:t>CkStartQD</a:t>
            </a:r>
            <a:r>
              <a:rPr lang="en-US" i="1" dirty="0"/>
              <a:t>(</a:t>
            </a:r>
            <a:r>
              <a:rPr lang="en-US" i="1" dirty="0" err="1"/>
              <a:t>CkCallback</a:t>
            </a:r>
            <a:r>
              <a:rPr lang="en-US" i="1" dirty="0"/>
              <a:t>(</a:t>
            </a:r>
            <a:r>
              <a:rPr lang="en-US" i="1" dirty="0" err="1"/>
              <a:t>CkIndex</a:t>
            </a:r>
            <a:r>
              <a:rPr lang="en-US" i="1" dirty="0"/>
              <a:t> Main::finished(), </a:t>
            </a:r>
            <a:r>
              <a:rPr lang="en-US" i="1" dirty="0" err="1"/>
              <a:t>mainProxy</a:t>
            </a:r>
            <a:r>
              <a:rPr lang="en-US" i="1" dirty="0"/>
              <a:t>)); </a:t>
            </a:r>
            <a:endParaRPr lang="en-US" i="1" dirty="0" smtClean="0"/>
          </a:p>
          <a:p>
            <a:r>
              <a:rPr lang="en-US" dirty="0" smtClean="0"/>
              <a:t>Runs </a:t>
            </a:r>
            <a:r>
              <a:rPr lang="en-US" dirty="0"/>
              <a:t>in background, waits for all outstanding messages to be </a:t>
            </a:r>
            <a:endParaRPr lang="en-US" dirty="0"/>
          </a:p>
          <a:p>
            <a:r>
              <a:rPr lang="en-US" dirty="0"/>
              <a:t>consumed.</a:t>
            </a:r>
            <a:br>
              <a:rPr lang="en-US" dirty="0"/>
            </a:br>
            <a:r>
              <a:rPr lang="en-US" dirty="0"/>
              <a:t>Invokes the callback </a:t>
            </a:r>
            <a:r>
              <a:rPr lang="en-US" dirty="0">
                <a:latin typeface="Lucida Console"/>
                <a:cs typeface="Lucida Console"/>
              </a:rPr>
              <a:t>when</a:t>
            </a:r>
            <a:r>
              <a:rPr lang="en-US" dirty="0"/>
              <a:t> </a:t>
            </a:r>
            <a:r>
              <a:rPr lang="en-US" dirty="0" err="1"/>
              <a:t>quiesence</a:t>
            </a:r>
            <a:r>
              <a:rPr lang="en-US" dirty="0"/>
              <a:t> is detected. 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2529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Shared Memory Optimizations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Objects’ memory </a:t>
            </a:r>
            <a:r>
              <a:rPr lang="en-US" dirty="0" smtClean="0"/>
              <a:t>buffers </a:t>
            </a:r>
            <a:r>
              <a:rPr lang="en-US" dirty="0"/>
              <a:t>disjoint</a:t>
            </a:r>
          </a:p>
          <a:p>
            <a:r>
              <a:rPr lang="en-US" dirty="0"/>
              <a:t>Communication will leverage </a:t>
            </a:r>
            <a:r>
              <a:rPr lang="en-US" dirty="0" err="1"/>
              <a:t>refcounted</a:t>
            </a:r>
            <a:r>
              <a:rPr lang="en-US" dirty="0"/>
              <a:t> message pointers to avoid copying</a:t>
            </a:r>
          </a:p>
          <a:p>
            <a:r>
              <a:rPr lang="en-US" dirty="0"/>
              <a:t>Avoids packing/unpacking within node</a:t>
            </a:r>
          </a:p>
          <a:p>
            <a:r>
              <a:rPr lang="en-US" dirty="0"/>
              <a:t>Single copy of node level read only structures </a:t>
            </a:r>
            <a:endParaRPr lang="en-US" dirty="0" smtClean="0"/>
          </a:p>
          <a:p>
            <a:r>
              <a:rPr lang="en-US" dirty="0" smtClean="0"/>
              <a:t>Dedicated </a:t>
            </a:r>
            <a:r>
              <a:rPr lang="en-US" dirty="0"/>
              <a:t>thread for intra-node </a:t>
            </a:r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00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3550" y="2750055"/>
            <a:ext cx="866342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dirty="0"/>
              <a:t>Manual: http://</a:t>
            </a:r>
            <a:r>
              <a:rPr lang="en-US" sz="2100" dirty="0" err="1"/>
              <a:t>charm.cs.illinois.edu</a:t>
            </a:r>
            <a:r>
              <a:rPr lang="en-US" sz="2100" dirty="0"/>
              <a:t>/manuals/html/charm++/</a:t>
            </a:r>
            <a:r>
              <a:rPr lang="en-US" sz="2100" dirty="0" err="1"/>
              <a:t>manual.html</a:t>
            </a:r>
            <a:r>
              <a:rPr lang="en-US" sz="2100" dirty="0"/>
              <a:t> </a:t>
            </a:r>
            <a:endParaRPr lang="en-US" sz="2100" dirty="0" smtClean="0"/>
          </a:p>
          <a:p>
            <a:pPr algn="ctr"/>
            <a:endParaRPr lang="en-US" sz="2100" dirty="0"/>
          </a:p>
          <a:p>
            <a:pPr algn="ctr"/>
            <a:r>
              <a:rPr lang="en-US" sz="2100" dirty="0" smtClean="0"/>
              <a:t>Installation</a:t>
            </a:r>
            <a:r>
              <a:rPr lang="en-US" sz="2100" dirty="0"/>
              <a:t>: http://</a:t>
            </a:r>
            <a:r>
              <a:rPr lang="en-US" sz="2100" dirty="0" err="1"/>
              <a:t>charm.cs.illinois.edu</a:t>
            </a:r>
            <a:r>
              <a:rPr lang="en-US" sz="2100" dirty="0"/>
              <a:t>/manuals/html/charm++/</a:t>
            </a:r>
            <a:r>
              <a:rPr lang="en-US" sz="2100" dirty="0" err="1"/>
              <a:t>A.html</a:t>
            </a:r>
            <a:r>
              <a:rPr lang="en-US" sz="2100" dirty="0"/>
              <a:t> </a:t>
            </a:r>
          </a:p>
          <a:p>
            <a:pPr algn="ctr"/>
            <a:endParaRPr lang="en-US" sz="21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0B537-EEC6-A84A-9C51-603D8E7685E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26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+mn-lt"/>
              </a:rPr>
              <a:t>Hello World with </a:t>
            </a:r>
            <a:r>
              <a:rPr lang="en-US" dirty="0" err="1" smtClean="0">
                <a:latin typeface="+mn-lt"/>
              </a:rPr>
              <a:t>Chares</a:t>
            </a:r>
            <a:endParaRPr lang="en-US" dirty="0"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7200" y="1853406"/>
            <a:ext cx="4114800" cy="559594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+mn-lt"/>
              </a:rPr>
              <a:t>hello.ci</a:t>
            </a:r>
            <a:r>
              <a:rPr lang="en-US" dirty="0" smtClean="0">
                <a:latin typeface="+mn-lt"/>
              </a:rPr>
              <a:t> file</a:t>
            </a:r>
            <a:endParaRPr lang="en-US" dirty="0">
              <a:latin typeface="+mn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572000" y="909978"/>
            <a:ext cx="4114800" cy="55959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+mn-lt"/>
              </a:rPr>
              <a:t>hello.cpp</a:t>
            </a:r>
            <a:r>
              <a:rPr lang="en-US" dirty="0" smtClean="0">
                <a:latin typeface="+mn-lt"/>
              </a:rPr>
              <a:t> file</a:t>
            </a:r>
            <a:endParaRPr lang="en-US" dirty="0">
              <a:latin typeface="+mn-l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457200" y="2413000"/>
            <a:ext cx="3979964" cy="285002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b="1" dirty="0" err="1">
                <a:latin typeface="+mn-lt"/>
              </a:rPr>
              <a:t>mainmodule</a:t>
            </a:r>
            <a:r>
              <a:rPr lang="en-US" sz="1900" dirty="0">
                <a:latin typeface="+mn-lt"/>
              </a:rPr>
              <a:t> hello { </a:t>
            </a:r>
            <a:endParaRPr lang="en-US" sz="1900" dirty="0" smtClean="0">
              <a:latin typeface="+mn-lt"/>
            </a:endParaRPr>
          </a:p>
          <a:p>
            <a:pPr marL="0" indent="0">
              <a:buNone/>
            </a:pPr>
            <a:r>
              <a:rPr lang="en-US" sz="1900" dirty="0">
                <a:latin typeface="+mn-lt"/>
              </a:rPr>
              <a:t> </a:t>
            </a:r>
            <a:r>
              <a:rPr lang="en-US" sz="1900" dirty="0" smtClean="0">
                <a:latin typeface="+mn-lt"/>
              </a:rPr>
              <a:t>  </a:t>
            </a:r>
            <a:r>
              <a:rPr lang="en-US" sz="1900" b="1" dirty="0" err="1" smtClean="0">
                <a:latin typeface="+mn-lt"/>
              </a:rPr>
              <a:t>mainchare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Main {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      </a:t>
            </a:r>
            <a:r>
              <a:rPr lang="en-US" sz="1900" b="1" dirty="0" smtClean="0">
                <a:latin typeface="+mn-lt"/>
              </a:rPr>
              <a:t>entry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Main(</a:t>
            </a:r>
            <a:r>
              <a:rPr lang="en-US" sz="1900" dirty="0" err="1">
                <a:latin typeface="+mn-lt"/>
              </a:rPr>
              <a:t>CkArgMsg</a:t>
            </a:r>
            <a:r>
              <a:rPr lang="en-US" sz="1900" dirty="0">
                <a:latin typeface="+mn-lt"/>
              </a:rPr>
              <a:t> ∗m); </a:t>
            </a:r>
            <a:endParaRPr lang="en-US" sz="1900" dirty="0" smtClean="0">
              <a:latin typeface="+mn-lt"/>
            </a:endParaRPr>
          </a:p>
          <a:p>
            <a:pPr marL="0" indent="0">
              <a:buNone/>
            </a:pPr>
            <a:r>
              <a:rPr lang="en-US" sz="1900" dirty="0">
                <a:latin typeface="+mn-lt"/>
              </a:rPr>
              <a:t> </a:t>
            </a:r>
            <a:r>
              <a:rPr lang="en-US" sz="1900" dirty="0" smtClean="0">
                <a:latin typeface="+mn-lt"/>
              </a:rPr>
              <a:t>  }</a:t>
            </a:r>
            <a:r>
              <a:rPr lang="en-US" sz="1900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   </a:t>
            </a:r>
            <a:r>
              <a:rPr lang="en-US" sz="1900" b="1" dirty="0" err="1" smtClean="0">
                <a:latin typeface="+mn-lt"/>
              </a:rPr>
              <a:t>chare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Singleton { </a:t>
            </a:r>
            <a:endParaRPr lang="en-US" sz="1900" dirty="0" smtClean="0">
              <a:latin typeface="+mn-lt"/>
            </a:endParaRPr>
          </a:p>
          <a:p>
            <a:pPr marL="0" indent="0">
              <a:buNone/>
            </a:pPr>
            <a:r>
              <a:rPr lang="en-US" sz="1900" dirty="0">
                <a:latin typeface="+mn-lt"/>
              </a:rPr>
              <a:t> </a:t>
            </a:r>
            <a:r>
              <a:rPr lang="en-US" sz="1900" dirty="0" smtClean="0">
                <a:latin typeface="+mn-lt"/>
              </a:rPr>
              <a:t>     </a:t>
            </a:r>
            <a:r>
              <a:rPr lang="en-US" sz="1900" b="1" dirty="0" smtClean="0">
                <a:latin typeface="+mn-lt"/>
              </a:rPr>
              <a:t>entry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Singleton();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   };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};</a:t>
            </a:r>
            <a:endParaRPr lang="en-US" sz="1900" dirty="0">
              <a:latin typeface="+mn-lt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4681972" y="1469571"/>
            <a:ext cx="4004827" cy="471068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&lt;</a:t>
            </a:r>
            <a:r>
              <a:rPr lang="en-US" dirty="0" err="1">
                <a:latin typeface="+mn-lt"/>
              </a:rPr>
              <a:t>stdio.h</a:t>
            </a:r>
            <a:r>
              <a:rPr lang="en-US" dirty="0">
                <a:latin typeface="+mn-lt"/>
              </a:rPr>
              <a:t>&gt;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”</a:t>
            </a:r>
            <a:r>
              <a:rPr lang="en-US" dirty="0" err="1">
                <a:latin typeface="+mn-lt"/>
              </a:rPr>
              <a:t>hello.decl.h</a:t>
            </a:r>
            <a:r>
              <a:rPr lang="en-US" dirty="0">
                <a:latin typeface="+mn-lt"/>
              </a:rPr>
              <a:t>”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class</a:t>
            </a:r>
            <a:r>
              <a:rPr lang="en-US" dirty="0">
                <a:latin typeface="+mn-lt"/>
              </a:rPr>
              <a:t> Main : </a:t>
            </a:r>
            <a:r>
              <a:rPr lang="en-US" b="1" dirty="0">
                <a:latin typeface="+mn-lt"/>
              </a:rPr>
              <a:t>public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CBase</a:t>
            </a:r>
            <a:r>
              <a:rPr lang="en-US" dirty="0">
                <a:latin typeface="+mn-lt"/>
              </a:rPr>
              <a:t> Main {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</a:t>
            </a:r>
            <a:r>
              <a:rPr lang="en-US" b="1" dirty="0" smtClean="0">
                <a:latin typeface="+mn-lt"/>
              </a:rPr>
              <a:t>public</a:t>
            </a:r>
            <a:r>
              <a:rPr lang="en-US" dirty="0">
                <a:latin typeface="+mn-lt"/>
              </a:rPr>
              <a:t>: Main(</a:t>
            </a:r>
            <a:r>
              <a:rPr lang="en-US" dirty="0" err="1">
                <a:latin typeface="+mn-lt"/>
              </a:rPr>
              <a:t>CkArgMsg</a:t>
            </a:r>
            <a:r>
              <a:rPr lang="en-US" dirty="0">
                <a:latin typeface="+mn-lt"/>
              </a:rPr>
              <a:t>∗ m) {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   </a:t>
            </a:r>
            <a:r>
              <a:rPr lang="en-US" dirty="0" err="1" smtClean="0">
                <a:latin typeface="+mn-lt"/>
              </a:rPr>
              <a:t>CProxy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Singleton::</a:t>
            </a:r>
            <a:r>
              <a:rPr lang="en-US" dirty="0" err="1">
                <a:latin typeface="+mn-lt"/>
              </a:rPr>
              <a:t>ckNew</a:t>
            </a:r>
            <a:r>
              <a:rPr lang="en-US" dirty="0">
                <a:latin typeface="+mn-lt"/>
              </a:rPr>
              <a:t>();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}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}</a:t>
            </a:r>
            <a:r>
              <a:rPr lang="en-US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class</a:t>
            </a:r>
            <a:r>
              <a:rPr lang="en-US" dirty="0">
                <a:latin typeface="+mn-lt"/>
              </a:rPr>
              <a:t> Singleton : </a:t>
            </a:r>
            <a:r>
              <a:rPr lang="en-US" b="1" dirty="0">
                <a:latin typeface="+mn-lt"/>
              </a:rPr>
              <a:t>public </a:t>
            </a:r>
            <a:endParaRPr lang="en-US" b="1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   </a:t>
            </a:r>
            <a:r>
              <a:rPr lang="en-US" dirty="0" err="1" smtClean="0">
                <a:latin typeface="+mn-lt"/>
              </a:rPr>
              <a:t>CBase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Singleton {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</a:t>
            </a:r>
            <a:r>
              <a:rPr lang="en-US" b="1" dirty="0" smtClean="0">
                <a:latin typeface="+mn-lt"/>
              </a:rPr>
              <a:t>public</a:t>
            </a:r>
            <a:r>
              <a:rPr lang="en-US" dirty="0">
                <a:latin typeface="+mn-lt"/>
              </a:rPr>
              <a:t>: Singleton() {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   </a:t>
            </a:r>
            <a:r>
              <a:rPr lang="en-US" dirty="0" err="1" smtClean="0">
                <a:latin typeface="+mn-lt"/>
              </a:rPr>
              <a:t>ckout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&lt;&lt; ”Hello World!” &lt;&lt; </a:t>
            </a:r>
            <a:r>
              <a:rPr lang="en-US" dirty="0" err="1">
                <a:latin typeface="+mn-lt"/>
              </a:rPr>
              <a:t>endl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   </a:t>
            </a:r>
            <a:r>
              <a:rPr lang="en-US" dirty="0" err="1" smtClean="0">
                <a:latin typeface="+mn-lt"/>
              </a:rPr>
              <a:t>CkExit</a:t>
            </a:r>
            <a:r>
              <a:rPr lang="en-US" dirty="0">
                <a:latin typeface="+mn-lt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}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}</a:t>
            </a:r>
            <a:r>
              <a:rPr lang="en-US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”</a:t>
            </a:r>
            <a:r>
              <a:rPr lang="en-US" dirty="0" err="1">
                <a:latin typeface="+mn-lt"/>
              </a:rPr>
              <a:t>hello.def.h</a:t>
            </a:r>
            <a:r>
              <a:rPr lang="en-US" dirty="0">
                <a:latin typeface="+mn-lt"/>
              </a:rPr>
              <a:t>”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45537-FD01-C04E-9FE8-74F7CCF20F2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660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Controlling Placement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some applications, load patterns </a:t>
            </a:r>
            <a:r>
              <a:rPr lang="en-US" dirty="0" smtClean="0"/>
              <a:t>don’t </a:t>
            </a:r>
            <a:r>
              <a:rPr lang="en-US" dirty="0"/>
              <a:t>change much as computation progresses</a:t>
            </a:r>
          </a:p>
          <a:p>
            <a:pPr lvl="1"/>
            <a:r>
              <a:rPr lang="en-US" dirty="0" smtClean="0"/>
              <a:t>You</a:t>
            </a:r>
            <a:r>
              <a:rPr lang="en-US" dirty="0"/>
              <a:t>, the programmer, may want to control which </a:t>
            </a:r>
            <a:r>
              <a:rPr lang="en-US" dirty="0" err="1"/>
              <a:t>chare</a:t>
            </a:r>
            <a:r>
              <a:rPr lang="en-US" dirty="0"/>
              <a:t> lives on which processors</a:t>
            </a:r>
          </a:p>
          <a:p>
            <a:pPr lvl="1"/>
            <a:r>
              <a:rPr lang="en-US" dirty="0" smtClean="0"/>
              <a:t>This </a:t>
            </a:r>
            <a:r>
              <a:rPr lang="en-US" dirty="0"/>
              <a:t>is also true when load may evolve over time, but you want to control initial placement of </a:t>
            </a:r>
            <a:r>
              <a:rPr lang="en-US" dirty="0" err="1"/>
              <a:t>chares</a:t>
            </a:r>
            <a:endParaRPr lang="en-US" dirty="0"/>
          </a:p>
          <a:p>
            <a:r>
              <a:rPr lang="en-US" dirty="0"/>
              <a:t>The feature in Charm++ for this purpose is called Map Objects</a:t>
            </a:r>
          </a:p>
          <a:p>
            <a:pPr lvl="1"/>
            <a:r>
              <a:rPr lang="en-US" dirty="0" smtClean="0"/>
              <a:t>Sec</a:t>
            </a:r>
            <a:r>
              <a:rPr lang="en-US" dirty="0"/>
              <a:t>. 13.2.2 of the Charm++ manual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31162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Messages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Avoids extra copy</a:t>
            </a:r>
          </a:p>
          <a:p>
            <a:r>
              <a:rPr lang="en-US" dirty="0"/>
              <a:t>Can be custom packed</a:t>
            </a:r>
          </a:p>
          <a:p>
            <a:r>
              <a:rPr lang="en-US" dirty="0"/>
              <a:t>Reusable</a:t>
            </a:r>
          </a:p>
          <a:p>
            <a:r>
              <a:rPr lang="en-US" dirty="0"/>
              <a:t>Useful for transfer of complex data structures</a:t>
            </a:r>
          </a:p>
          <a:p>
            <a:r>
              <a:rPr lang="en-US" dirty="0"/>
              <a:t>It provides explicit control for the application over allocation, reuse, and scope</a:t>
            </a:r>
          </a:p>
          <a:p>
            <a:r>
              <a:rPr lang="en-US" dirty="0"/>
              <a:t>Encapsulates variable size quantities</a:t>
            </a:r>
          </a:p>
          <a:p>
            <a:r>
              <a:rPr lang="en-US" dirty="0"/>
              <a:t>Execution order of messages in the queue can be prioritized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3432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Groups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6"/>
            <a:ext cx="8229600" cy="1779435"/>
          </a:xfrm>
        </p:spPr>
        <p:txBody>
          <a:bodyPr/>
          <a:lstStyle/>
          <a:p>
            <a:r>
              <a:rPr lang="en-US" dirty="0"/>
              <a:t>Like a </a:t>
            </a:r>
            <a:r>
              <a:rPr lang="en-US" dirty="0" err="1"/>
              <a:t>chare</a:t>
            </a:r>
            <a:r>
              <a:rPr lang="en-US" dirty="0"/>
              <a:t>-array with one </a:t>
            </a:r>
            <a:r>
              <a:rPr lang="en-US" dirty="0" err="1"/>
              <a:t>chare</a:t>
            </a:r>
            <a:r>
              <a:rPr lang="en-US" dirty="0"/>
              <a:t> per PE</a:t>
            </a:r>
          </a:p>
          <a:p>
            <a:r>
              <a:rPr lang="en-US" dirty="0"/>
              <a:t>Encapsulate processor local data</a:t>
            </a:r>
          </a:p>
          <a:p>
            <a:r>
              <a:rPr lang="en-US" dirty="0"/>
              <a:t>May access the local member as a regular C++ object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.ci file,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2794000"/>
            <a:ext cx="8229600" cy="264458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group</a:t>
            </a:r>
            <a:r>
              <a:rPr lang="en-US" dirty="0"/>
              <a:t> </a:t>
            </a:r>
            <a:r>
              <a:rPr lang="en-US" dirty="0" err="1"/>
              <a:t>ExampleGroup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i="1" dirty="0" smtClean="0"/>
              <a:t>/</a:t>
            </a:r>
            <a:r>
              <a:rPr lang="en-US" i="1" dirty="0"/>
              <a:t>/ Interface specifications as for normal </a:t>
            </a:r>
            <a:r>
              <a:rPr lang="en-US" i="1" dirty="0" err="1"/>
              <a:t>chares</a:t>
            </a:r>
            <a:r>
              <a:rPr lang="en-US" i="1" dirty="0"/>
              <a:t> </a:t>
            </a:r>
            <a:endParaRPr lang="en-US" i="1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i="1" dirty="0" smtClean="0"/>
              <a:t>/</a:t>
            </a:r>
            <a:r>
              <a:rPr lang="en-US" i="1" dirty="0"/>
              <a:t>/ For instance, the constructor ...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 </a:t>
            </a:r>
            <a:r>
              <a:rPr lang="en-US" dirty="0" err="1"/>
              <a:t>ExampleGroup</a:t>
            </a:r>
            <a:r>
              <a:rPr lang="en-US" dirty="0"/>
              <a:t>(parameters1);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i="1" dirty="0" smtClean="0"/>
              <a:t>/</a:t>
            </a:r>
            <a:r>
              <a:rPr lang="en-US" i="1" dirty="0"/>
              <a:t>/ ... and an entry method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someEntryMethod</a:t>
            </a:r>
            <a:r>
              <a:rPr lang="en-US" dirty="0"/>
              <a:t>(parameters2);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5573059"/>
            <a:ext cx="8229600" cy="607197"/>
          </a:xfrm>
        </p:spPr>
        <p:txBody>
          <a:bodyPr/>
          <a:lstStyle/>
          <a:p>
            <a:r>
              <a:rPr lang="en-US" dirty="0"/>
              <a:t>No </a:t>
            </a:r>
            <a:r>
              <a:rPr lang="en-US" dirty="0" smtClean="0"/>
              <a:t>difference </a:t>
            </a:r>
            <a:r>
              <a:rPr lang="en-US" dirty="0"/>
              <a:t>in .h and .C file definitions</a:t>
            </a:r>
          </a:p>
        </p:txBody>
      </p:sp>
    </p:spTree>
    <p:extLst>
      <p:ext uri="{BB962C8B-B14F-4D97-AF65-F5344CB8AC3E}">
        <p14:creationId xmlns:p14="http://schemas.microsoft.com/office/powerpoint/2010/main" val="208047601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Node Groups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chare</a:t>
            </a:r>
            <a:r>
              <a:rPr lang="en-US" dirty="0"/>
              <a:t>-array with one </a:t>
            </a:r>
            <a:r>
              <a:rPr lang="en-US" dirty="0" err="1"/>
              <a:t>chare</a:t>
            </a:r>
            <a:r>
              <a:rPr lang="en-US" dirty="0"/>
              <a:t> per node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non-</a:t>
            </a:r>
            <a:r>
              <a:rPr lang="en-US" dirty="0" err="1"/>
              <a:t>smp</a:t>
            </a:r>
            <a:r>
              <a:rPr lang="en-US" dirty="0"/>
              <a:t> node groups and node groups are same </a:t>
            </a:r>
            <a:endParaRPr lang="en-US" dirty="0" smtClean="0"/>
          </a:p>
          <a:p>
            <a:r>
              <a:rPr lang="en-US" dirty="0" smtClean="0"/>
              <a:t>No difference </a:t>
            </a:r>
            <a:r>
              <a:rPr lang="en-US" dirty="0"/>
              <a:t>in .h and .C</a:t>
            </a:r>
          </a:p>
          <a:p>
            <a:r>
              <a:rPr lang="en-US" dirty="0"/>
              <a:t>Creation and usage same as others</a:t>
            </a:r>
          </a:p>
          <a:p>
            <a:r>
              <a:rPr lang="en-US" dirty="0"/>
              <a:t>An entry method on a node-group member may be executed on any PE of the node</a:t>
            </a:r>
          </a:p>
          <a:p>
            <a:r>
              <a:rPr lang="en-US" dirty="0"/>
              <a:t>Concurrent execution of two entry methods of a node-group member may happen</a:t>
            </a:r>
          </a:p>
          <a:p>
            <a:pPr lvl="1"/>
            <a:r>
              <a:rPr lang="en-US" dirty="0" smtClean="0"/>
              <a:t>Use </a:t>
            </a:r>
            <a:r>
              <a:rPr lang="en-US" dirty="0">
                <a:latin typeface="Lucida Console"/>
                <a:cs typeface="Lucida Console"/>
              </a:rPr>
              <a:t>[exclusive] </a:t>
            </a:r>
            <a:r>
              <a:rPr lang="en-US" dirty="0"/>
              <a:t>for entry methods which are unsuitable for reentrance </a:t>
            </a:r>
            <a:r>
              <a:rPr lang="en-US" dirty="0" smtClean="0"/>
              <a:t>safety 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43760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Customizing Entry Method 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Lucida Console"/>
                <a:cs typeface="Lucida Console"/>
              </a:rPr>
              <a:t>threaded</a:t>
            </a:r>
            <a:r>
              <a:rPr lang="en-US" dirty="0"/>
              <a:t> executed using separate thread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thread has a stack, and may be suspended, for sync methods or</a:t>
            </a:r>
          </a:p>
          <a:p>
            <a:r>
              <a:rPr lang="en-US" dirty="0"/>
              <a:t>futures</a:t>
            </a:r>
          </a:p>
          <a:p>
            <a:pPr lvl="1"/>
            <a:r>
              <a:rPr lang="en-US" dirty="0" smtClean="0"/>
              <a:t>to </a:t>
            </a:r>
            <a:r>
              <a:rPr lang="en-US" dirty="0"/>
              <a:t>set stacks size use +</a:t>
            </a:r>
            <a:r>
              <a:rPr lang="en-US" dirty="0" err="1"/>
              <a:t>stacksize</a:t>
            </a:r>
            <a:r>
              <a:rPr lang="en-US" dirty="0"/>
              <a:t> &lt; size in bytes &gt;</a:t>
            </a:r>
          </a:p>
          <a:p>
            <a:r>
              <a:rPr lang="en-US" dirty="0" smtClean="0">
                <a:latin typeface="Lucida Console"/>
                <a:cs typeface="Lucida Console"/>
              </a:rPr>
              <a:t>sync</a:t>
            </a:r>
            <a:r>
              <a:rPr lang="en-US" dirty="0" smtClean="0"/>
              <a:t> - </a:t>
            </a:r>
            <a:r>
              <a:rPr lang="en-US" dirty="0"/>
              <a:t>returns a value</a:t>
            </a:r>
          </a:p>
          <a:p>
            <a:r>
              <a:rPr lang="en-US" dirty="0" smtClean="0">
                <a:latin typeface="Lucida Console"/>
                <a:cs typeface="Lucida Console"/>
              </a:rPr>
              <a:t>inline</a:t>
            </a:r>
            <a:r>
              <a:rPr lang="en-US" dirty="0" smtClean="0"/>
              <a:t> entry </a:t>
            </a:r>
            <a:r>
              <a:rPr lang="en-US" dirty="0"/>
              <a:t>method invoked immediately if destination </a:t>
            </a:r>
            <a:r>
              <a:rPr lang="en-US" dirty="0" err="1"/>
              <a:t>chare</a:t>
            </a:r>
            <a:r>
              <a:rPr lang="en-US" dirty="0"/>
              <a:t> on same PE</a:t>
            </a:r>
          </a:p>
          <a:p>
            <a:pPr lvl="1"/>
            <a:r>
              <a:rPr lang="en-US" dirty="0" smtClean="0"/>
              <a:t>blocking </a:t>
            </a:r>
            <a:r>
              <a:rPr lang="en-US" dirty="0"/>
              <a:t>call</a:t>
            </a:r>
          </a:p>
          <a:p>
            <a:r>
              <a:rPr lang="en-US" dirty="0" err="1">
                <a:latin typeface="Lucida Console"/>
                <a:cs typeface="Lucida Console"/>
              </a:rPr>
              <a:t>reductiontarget</a:t>
            </a:r>
            <a:r>
              <a:rPr lang="en-US" dirty="0"/>
              <a:t> target of an array reduction</a:t>
            </a:r>
          </a:p>
          <a:p>
            <a:pPr lvl="1"/>
            <a:r>
              <a:rPr lang="en-US" dirty="0" smtClean="0"/>
              <a:t>Takes </a:t>
            </a:r>
            <a:r>
              <a:rPr lang="en-US" dirty="0"/>
              <a:t>parameter marshaled arguments </a:t>
            </a:r>
            <a:endParaRPr lang="en-US" dirty="0" smtClean="0"/>
          </a:p>
          <a:p>
            <a:r>
              <a:rPr lang="en-US" dirty="0" err="1" smtClean="0">
                <a:latin typeface="Lucida Console"/>
                <a:cs typeface="Lucida Console"/>
              </a:rPr>
              <a:t>notrace</a:t>
            </a:r>
            <a:r>
              <a:rPr lang="en-US" dirty="0" smtClean="0"/>
              <a:t> </a:t>
            </a:r>
            <a:r>
              <a:rPr lang="en-US" dirty="0"/>
              <a:t>not traced for projections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54316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Customizing Entry </a:t>
            </a:r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Lucida Console"/>
                <a:cs typeface="Lucida Console"/>
              </a:rPr>
              <a:t>expedited</a:t>
            </a:r>
            <a:r>
              <a:rPr lang="en-US" dirty="0"/>
              <a:t> entry method skips the priority-based message queue in Charm++ runtime (for groups)</a:t>
            </a:r>
          </a:p>
          <a:p>
            <a:r>
              <a:rPr lang="en-US" dirty="0">
                <a:latin typeface="Lucida Console"/>
                <a:cs typeface="Lucida Console"/>
              </a:rPr>
              <a:t>immediate</a:t>
            </a:r>
            <a:r>
              <a:rPr lang="en-US" dirty="0"/>
              <a:t> - skips the message scheduling queue (for any </a:t>
            </a:r>
            <a:r>
              <a:rPr lang="en-US" dirty="0" err="1"/>
              <a:t>chare</a:t>
            </a:r>
            <a:r>
              <a:rPr lang="en-US" dirty="0"/>
              <a:t> array)</a:t>
            </a:r>
          </a:p>
          <a:p>
            <a:r>
              <a:rPr lang="en-US" dirty="0" err="1" smtClean="0">
                <a:latin typeface="Lucida Console"/>
                <a:cs typeface="Lucida Console"/>
              </a:rPr>
              <a:t>nokeep</a:t>
            </a:r>
            <a:r>
              <a:rPr lang="en-US" dirty="0" smtClean="0"/>
              <a:t> message </a:t>
            </a:r>
            <a:r>
              <a:rPr lang="en-US" dirty="0"/>
              <a:t>belongs to Charm</a:t>
            </a:r>
          </a:p>
          <a:p>
            <a:r>
              <a:rPr lang="en-US" dirty="0" smtClean="0">
                <a:latin typeface="Lucida Console"/>
                <a:cs typeface="Lucida Console"/>
              </a:rPr>
              <a:t>exclusive</a:t>
            </a:r>
            <a:r>
              <a:rPr lang="en-US" dirty="0" smtClean="0"/>
              <a:t> mutual </a:t>
            </a:r>
            <a:r>
              <a:rPr lang="en-US" dirty="0"/>
              <a:t>exclusion on execution of entry methods </a:t>
            </a:r>
            <a:r>
              <a:rPr lang="en-US" dirty="0" smtClean="0"/>
              <a:t>on node</a:t>
            </a:r>
            <a:r>
              <a:rPr lang="en-US" dirty="0"/>
              <a:t>-groups</a:t>
            </a:r>
          </a:p>
          <a:p>
            <a:r>
              <a:rPr lang="en-US" dirty="0">
                <a:latin typeface="Lucida Console"/>
                <a:cs typeface="Lucida Console"/>
              </a:rPr>
              <a:t>python</a:t>
            </a:r>
            <a:r>
              <a:rPr lang="en-US" dirty="0"/>
              <a:t> can be called from python scripts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3056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206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1680046"/>
            <a:ext cx="8229600" cy="2521556"/>
          </a:xfrm>
        </p:spPr>
        <p:txBody>
          <a:bodyPr>
            <a:normAutofit/>
          </a:bodyPr>
          <a:lstStyle/>
          <a:p>
            <a:r>
              <a:rPr lang="en-US" dirty="0"/>
              <a:t>It is often convenient to define </a:t>
            </a:r>
            <a:r>
              <a:rPr lang="en-US" dirty="0" err="1"/>
              <a:t>subcollections</a:t>
            </a:r>
            <a:r>
              <a:rPr lang="en-US" dirty="0"/>
              <a:t> of elements within a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  <a:p>
            <a:pPr lvl="1"/>
            <a:r>
              <a:rPr lang="en-US" dirty="0" smtClean="0"/>
              <a:t>Example</a:t>
            </a:r>
            <a:r>
              <a:rPr lang="en-US" dirty="0"/>
              <a:t>: rows or columns of a 2D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  <a:p>
            <a:pPr lvl="1"/>
            <a:r>
              <a:rPr lang="en-US" dirty="0" smtClean="0"/>
              <a:t>One </a:t>
            </a:r>
            <a:r>
              <a:rPr lang="en-US" dirty="0"/>
              <a:t>may wish to perform collective operations on the </a:t>
            </a:r>
            <a:r>
              <a:rPr lang="en-US" dirty="0" err="1" smtClean="0"/>
              <a:t>subcollection</a:t>
            </a:r>
            <a:endParaRPr lang="en-US" dirty="0" smtClean="0"/>
          </a:p>
          <a:p>
            <a:pPr marL="274320" lvl="1" indent="0">
              <a:buNone/>
            </a:pPr>
            <a:r>
              <a:rPr lang="en-US" dirty="0"/>
              <a:t>	</a:t>
            </a:r>
            <a:r>
              <a:rPr lang="en-US" dirty="0" smtClean="0"/>
              <a:t>(</a:t>
            </a:r>
            <a:r>
              <a:rPr lang="en-US" dirty="0"/>
              <a:t>e.g. broadcast, reduction)</a:t>
            </a:r>
          </a:p>
          <a:p>
            <a:r>
              <a:rPr lang="en-US" dirty="0"/>
              <a:t>Sections are the standard </a:t>
            </a:r>
            <a:r>
              <a:rPr lang="en-US" dirty="0" err="1"/>
              <a:t>subcollection</a:t>
            </a:r>
            <a:r>
              <a:rPr lang="en-US" dirty="0"/>
              <a:t> construct in Charm++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4304355"/>
            <a:ext cx="8229600" cy="89520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CProxySection</a:t>
            </a:r>
            <a:r>
              <a:rPr lang="en-US" dirty="0"/>
              <a:t> Hello proxy =</a:t>
            </a:r>
          </a:p>
          <a:p>
            <a:pPr marL="0" indent="0">
              <a:buNone/>
            </a:pPr>
            <a:r>
              <a:rPr lang="en-US" dirty="0" err="1"/>
              <a:t>CProxySection</a:t>
            </a:r>
            <a:r>
              <a:rPr lang="en-US" dirty="0"/>
              <a:t> Hello::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helloArrayID</a:t>
            </a:r>
            <a:r>
              <a:rPr lang="en-US" dirty="0"/>
              <a:t>, 0, 9, 1, 0, 19, 2, 0, 29, 2);</a:t>
            </a:r>
          </a:p>
        </p:txBody>
      </p:sp>
    </p:spTree>
    <p:extLst>
      <p:ext uri="{BB962C8B-B14F-4D97-AF65-F5344CB8AC3E}">
        <p14:creationId xmlns:p14="http://schemas.microsoft.com/office/powerpoint/2010/main" val="78828296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Lucida Console"/>
                <a:cs typeface="Lucida Console"/>
              </a:rPr>
              <a:t>sync </a:t>
            </a:r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846058"/>
          </a:xfrm>
        </p:spPr>
        <p:txBody>
          <a:bodyPr>
            <a:normAutofit/>
          </a:bodyPr>
          <a:lstStyle/>
          <a:p>
            <a:pPr marL="277813" indent="-182563"/>
            <a:r>
              <a:rPr lang="en-US" dirty="0"/>
              <a:t>Synchronous as opposed to asynchronous</a:t>
            </a:r>
          </a:p>
          <a:p>
            <a:pPr marL="277813" indent="-182563"/>
            <a:r>
              <a:rPr lang="en-US" dirty="0"/>
              <a:t>They return a value - always a </a:t>
            </a:r>
            <a:r>
              <a:rPr lang="en-US" dirty="0">
                <a:latin typeface="Lucida Console"/>
                <a:cs typeface="Lucida Console"/>
              </a:rPr>
              <a:t>message</a:t>
            </a:r>
            <a:r>
              <a:rPr lang="en-US" dirty="0"/>
              <a:t> type </a:t>
            </a:r>
            <a:endParaRPr lang="en-US" dirty="0" smtClean="0"/>
          </a:p>
          <a:p>
            <a:pPr marL="277813" indent="-182563"/>
            <a:r>
              <a:rPr lang="en-US" dirty="0" smtClean="0"/>
              <a:t>Other </a:t>
            </a:r>
            <a:r>
              <a:rPr lang="en-US" dirty="0"/>
              <a:t>than that, just like any other entry method:</a:t>
            </a:r>
          </a:p>
          <a:p>
            <a:pPr marL="0" indent="0">
              <a:buNone/>
            </a:pPr>
            <a:r>
              <a:rPr lang="en-US" dirty="0"/>
              <a:t>In the interface file: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9114" y="2792747"/>
            <a:ext cx="8229600" cy="55746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entry</a:t>
            </a:r>
            <a:r>
              <a:rPr lang="en-US" dirty="0"/>
              <a:t> [</a:t>
            </a:r>
            <a:r>
              <a:rPr lang="en-US" b="1" dirty="0"/>
              <a:t>sync</a:t>
            </a:r>
            <a:r>
              <a:rPr lang="en-US" dirty="0"/>
              <a:t>] </a:t>
            </a:r>
            <a:r>
              <a:rPr lang="en-US" dirty="0" err="1"/>
              <a:t>MsgData</a:t>
            </a:r>
            <a:r>
              <a:rPr lang="en-US" dirty="0"/>
              <a:t> ∗ f(</a:t>
            </a:r>
            <a:r>
              <a:rPr lang="en-US" b="1" dirty="0"/>
              <a:t>double</a:t>
            </a:r>
            <a:r>
              <a:rPr lang="en-US" dirty="0"/>
              <a:t> A[2∗m], </a:t>
            </a:r>
            <a:r>
              <a:rPr lang="en-US" b="1" dirty="0" err="1"/>
              <a:t>int</a:t>
            </a:r>
            <a:r>
              <a:rPr lang="en-US" dirty="0"/>
              <a:t> m );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53711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 the C++ file: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74540" y="4120542"/>
            <a:ext cx="8229600" cy="218861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/>
              <a:t>MsgData</a:t>
            </a:r>
            <a:r>
              <a:rPr lang="en-US" dirty="0"/>
              <a:t> ∗f(</a:t>
            </a:r>
            <a:r>
              <a:rPr lang="en-US" b="1" dirty="0"/>
              <a:t>double</a:t>
            </a:r>
            <a:r>
              <a:rPr lang="en-US" dirty="0"/>
              <a:t> X[], </a:t>
            </a:r>
            <a:r>
              <a:rPr lang="en-US" b="1" dirty="0" err="1"/>
              <a:t>int</a:t>
            </a:r>
            <a:r>
              <a:rPr lang="en-US" dirty="0"/>
              <a:t> size)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.</a:t>
            </a:r>
            <a:r>
              <a:rPr lang="en-US" dirty="0"/>
              <a:t>..</a:t>
            </a:r>
          </a:p>
          <a:p>
            <a:pPr marL="0" indent="0">
              <a:buNone/>
            </a:pPr>
            <a:r>
              <a:rPr lang="en-US" dirty="0" smtClean="0"/>
              <a:t>   m </a:t>
            </a:r>
            <a:r>
              <a:rPr lang="en-US" dirty="0"/>
              <a:t>= </a:t>
            </a:r>
            <a:r>
              <a:rPr lang="en-US" b="1" dirty="0"/>
              <a:t>new </a:t>
            </a:r>
            <a:r>
              <a:rPr lang="en-US" dirty="0" err="1"/>
              <a:t>MsgData</a:t>
            </a:r>
            <a:r>
              <a:rPr lang="en-US" dirty="0"/>
              <a:t>(..);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.</a:t>
            </a:r>
            <a:r>
              <a:rPr lang="en-US" dirty="0"/>
              <a:t>..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return </a:t>
            </a:r>
            <a:r>
              <a:rPr lang="en-US" dirty="0"/>
              <a:t>m;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2792311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Threaded methods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method that calls a sync method must be able to suspend:</a:t>
            </a:r>
          </a:p>
          <a:p>
            <a:pPr lvl="1"/>
            <a:r>
              <a:rPr lang="en-US" dirty="0" smtClean="0"/>
              <a:t>Needs </a:t>
            </a:r>
            <a:r>
              <a:rPr lang="en-US" dirty="0"/>
              <a:t>to be declared as a </a:t>
            </a:r>
            <a:r>
              <a:rPr lang="en-US" dirty="0">
                <a:latin typeface="Lucida Console"/>
                <a:cs typeface="Lucida Console"/>
              </a:rPr>
              <a:t>threaded</a:t>
            </a:r>
            <a:r>
              <a:rPr lang="en-US" dirty="0"/>
              <a:t> method 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threaded method of a </a:t>
            </a:r>
            <a:r>
              <a:rPr lang="en-US" dirty="0" err="1"/>
              <a:t>chare</a:t>
            </a:r>
            <a:r>
              <a:rPr lang="en-US" dirty="0"/>
              <a:t> C</a:t>
            </a:r>
          </a:p>
          <a:p>
            <a:pPr lvl="2"/>
            <a:r>
              <a:rPr lang="en-US" dirty="0" smtClean="0"/>
              <a:t>Can </a:t>
            </a:r>
            <a:r>
              <a:rPr lang="en-US" dirty="0"/>
              <a:t>suspend, without blocking the processor</a:t>
            </a:r>
          </a:p>
          <a:p>
            <a:pPr lvl="2"/>
            <a:r>
              <a:rPr lang="en-US" dirty="0" smtClean="0"/>
              <a:t>Other </a:t>
            </a:r>
            <a:r>
              <a:rPr lang="en-US" dirty="0" err="1"/>
              <a:t>chares</a:t>
            </a:r>
            <a:r>
              <a:rPr lang="en-US" dirty="0"/>
              <a:t> can then be executed</a:t>
            </a:r>
          </a:p>
          <a:p>
            <a:pPr lvl="2"/>
            <a:r>
              <a:rPr lang="en-US" dirty="0" smtClean="0"/>
              <a:t>Even </a:t>
            </a:r>
            <a:r>
              <a:rPr lang="en-US" dirty="0"/>
              <a:t>other methods of </a:t>
            </a:r>
            <a:r>
              <a:rPr lang="en-US" dirty="0" err="1"/>
              <a:t>chare</a:t>
            </a:r>
            <a:r>
              <a:rPr lang="en-US" dirty="0"/>
              <a:t> C can be executed</a:t>
            </a:r>
          </a:p>
          <a:p>
            <a:r>
              <a:rPr lang="en-US" dirty="0"/>
              <a:t>Low level thread operations for advanced users: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CthThread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CthSelf</a:t>
            </a:r>
            <a:r>
              <a:rPr lang="en-US" dirty="0">
                <a:latin typeface="Consolas"/>
                <a:cs typeface="Consolas"/>
              </a:rPr>
              <a:t>()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CthAwaken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CthThread</a:t>
            </a:r>
            <a:r>
              <a:rPr lang="en-US" dirty="0">
                <a:latin typeface="Consolas"/>
                <a:cs typeface="Consolas"/>
              </a:rPr>
              <a:t> t) </a:t>
            </a:r>
            <a:endParaRPr lang="en-US" dirty="0" smtClean="0">
              <a:latin typeface="Consolas"/>
              <a:cs typeface="Consolas"/>
            </a:endParaRP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CthYield</a:t>
            </a:r>
            <a:r>
              <a:rPr lang="en-US" dirty="0">
                <a:latin typeface="Consolas"/>
                <a:cs typeface="Consolas"/>
              </a:rPr>
              <a:t>()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CthSuspend</a:t>
            </a:r>
            <a:r>
              <a:rPr lang="en-US" dirty="0">
                <a:latin typeface="Consolas"/>
                <a:cs typeface="Consolas"/>
              </a:rPr>
              <a:t>()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1164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209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1229391"/>
            <a:ext cx="8229600" cy="40965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Statistics collected by Charm</a:t>
            </a:r>
            <a:endParaRPr lang="en-US" sz="20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1639049"/>
            <a:ext cx="8229600" cy="327858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</a:t>
            </a:r>
            <a:r>
              <a:rPr lang="en-US" dirty="0" err="1"/>
              <a:t>LDStats</a:t>
            </a:r>
            <a:r>
              <a:rPr lang="en-US" dirty="0"/>
              <a:t> { </a:t>
            </a:r>
            <a:r>
              <a:rPr lang="en-US" i="1" dirty="0"/>
              <a:t>// load balancing database </a:t>
            </a:r>
            <a:endParaRPr lang="en-US" i="1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ProcStats</a:t>
            </a:r>
            <a:r>
              <a:rPr lang="en-US" dirty="0" smtClean="0"/>
              <a:t> </a:t>
            </a:r>
            <a:r>
              <a:rPr lang="en-US" dirty="0"/>
              <a:t>∗</a:t>
            </a:r>
            <a:r>
              <a:rPr lang="en-US" dirty="0" err="1"/>
              <a:t>procs</a:t>
            </a:r>
            <a:r>
              <a:rPr lang="en-US" dirty="0"/>
              <a:t>; </a:t>
            </a:r>
            <a:r>
              <a:rPr lang="en-US" i="1" dirty="0"/>
              <a:t>//statistics of PEs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count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n </a:t>
            </a:r>
            <a:r>
              <a:rPr lang="en-US" dirty="0" err="1"/>
              <a:t>objs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n </a:t>
            </a:r>
            <a:r>
              <a:rPr lang="en-US" dirty="0" err="1"/>
              <a:t>migrateobjs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LDObjData</a:t>
            </a:r>
            <a:r>
              <a:rPr lang="en-US" dirty="0"/>
              <a:t>∗ </a:t>
            </a:r>
            <a:r>
              <a:rPr lang="en-US" dirty="0" err="1"/>
              <a:t>objData</a:t>
            </a:r>
            <a:r>
              <a:rPr lang="en-US" dirty="0"/>
              <a:t>; </a:t>
            </a:r>
            <a:r>
              <a:rPr lang="en-US" i="1" dirty="0"/>
              <a:t>//info regarding </a:t>
            </a:r>
            <a:r>
              <a:rPr lang="en-US" i="1" dirty="0" err="1"/>
              <a:t>chares</a:t>
            </a:r>
            <a:endParaRPr lang="en-US" i="1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n </a:t>
            </a:r>
            <a:r>
              <a:rPr lang="en-US" dirty="0" err="1"/>
              <a:t>comm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LDCommData</a:t>
            </a:r>
            <a:r>
              <a:rPr lang="en-US" dirty="0"/>
              <a:t>∗ </a:t>
            </a:r>
            <a:r>
              <a:rPr lang="en-US" dirty="0" err="1"/>
              <a:t>commData</a:t>
            </a:r>
            <a:r>
              <a:rPr lang="en-US" dirty="0"/>
              <a:t>; </a:t>
            </a:r>
            <a:r>
              <a:rPr lang="en-US" i="1" dirty="0"/>
              <a:t>//communication information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∗from </a:t>
            </a:r>
            <a:r>
              <a:rPr lang="en-US" dirty="0" err="1"/>
              <a:t>proc</a:t>
            </a:r>
            <a:r>
              <a:rPr lang="en-US" dirty="0"/>
              <a:t>, ∗to </a:t>
            </a:r>
            <a:r>
              <a:rPr lang="en-US" dirty="0" err="1"/>
              <a:t>proc</a:t>
            </a:r>
            <a:r>
              <a:rPr lang="en-US" dirty="0"/>
              <a:t>; </a:t>
            </a:r>
            <a:r>
              <a:rPr lang="en-US" i="1" dirty="0"/>
              <a:t>//residence of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chares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4935360"/>
            <a:ext cx="8229600" cy="113665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Use </a:t>
            </a:r>
            <a:r>
              <a:rPr lang="en-US" dirty="0" err="1"/>
              <a:t>LDStats</a:t>
            </a:r>
            <a:r>
              <a:rPr lang="en-US" dirty="0"/>
              <a:t>, </a:t>
            </a:r>
            <a:r>
              <a:rPr lang="en-US" dirty="0" err="1"/>
              <a:t>ProcArray</a:t>
            </a:r>
            <a:r>
              <a:rPr lang="en-US" dirty="0"/>
              <a:t> and </a:t>
            </a:r>
            <a:r>
              <a:rPr lang="en-US" dirty="0" err="1"/>
              <a:t>ObjGraph</a:t>
            </a:r>
            <a:r>
              <a:rPr lang="en-US" dirty="0"/>
              <a:t> for processor load and communication statistics</a:t>
            </a:r>
          </a:p>
          <a:p>
            <a:r>
              <a:rPr lang="en-US" i="1" dirty="0"/>
              <a:t>work</a:t>
            </a:r>
            <a:r>
              <a:rPr lang="en-US" dirty="0"/>
              <a:t> is the function invoked by Charm RTS to perform load balancing</a:t>
            </a:r>
          </a:p>
        </p:txBody>
      </p:sp>
    </p:spTree>
    <p:extLst>
      <p:ext uri="{BB962C8B-B14F-4D97-AF65-F5344CB8AC3E}">
        <p14:creationId xmlns:p14="http://schemas.microsoft.com/office/powerpoint/2010/main" val="3339181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Compiling a Charm++ Program</a:t>
            </a:r>
          </a:p>
        </p:txBody>
      </p:sp>
      <p:pic>
        <p:nvPicPr>
          <p:cNvPr id="4" name="Content Placeholder 3" descr="charmCompil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3242" b="-73242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3F59-66CD-474C-80FB-0E2B578AA75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65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Charm++ is a production-ready parallel programming system </a:t>
            </a:r>
            <a:endParaRPr lang="en-US" dirty="0" smtClean="0"/>
          </a:p>
          <a:p>
            <a:r>
              <a:rPr lang="en-US" dirty="0" smtClean="0"/>
              <a:t>Program </a:t>
            </a:r>
            <a:r>
              <a:rPr lang="en-US" dirty="0"/>
              <a:t>mostly in C++</a:t>
            </a:r>
          </a:p>
          <a:p>
            <a:r>
              <a:rPr lang="en-US" dirty="0"/>
              <a:t>Very powerful runtime system</a:t>
            </a:r>
          </a:p>
          <a:p>
            <a:pPr lvl="1"/>
            <a:r>
              <a:rPr lang="en-US" dirty="0" smtClean="0"/>
              <a:t>Dynamic </a:t>
            </a:r>
            <a:r>
              <a:rPr lang="en-US" dirty="0"/>
              <a:t>load balancing</a:t>
            </a:r>
          </a:p>
          <a:p>
            <a:pPr lvl="1"/>
            <a:r>
              <a:rPr lang="en-US" dirty="0" smtClean="0"/>
              <a:t>Automatic </a:t>
            </a:r>
            <a:r>
              <a:rPr lang="en-US" dirty="0"/>
              <a:t>overlap of computation and communication </a:t>
            </a:r>
            <a:endParaRPr lang="en-US" dirty="0" smtClean="0"/>
          </a:p>
          <a:p>
            <a:pPr lvl="1"/>
            <a:r>
              <a:rPr lang="en-US" dirty="0" smtClean="0"/>
              <a:t>Fault </a:t>
            </a:r>
            <a:r>
              <a:rPr lang="en-US" dirty="0"/>
              <a:t>tolerance built in</a:t>
            </a:r>
          </a:p>
          <a:p>
            <a:r>
              <a:rPr lang="en-US" dirty="0"/>
              <a:t>Topics we did not cover:</a:t>
            </a:r>
          </a:p>
          <a:p>
            <a:pPr lvl="1"/>
            <a:r>
              <a:rPr lang="en-US" dirty="0" smtClean="0"/>
              <a:t>Many different </a:t>
            </a:r>
            <a:r>
              <a:rPr lang="en-US" dirty="0"/>
              <a:t>types of load balancers </a:t>
            </a:r>
            <a:endParaRPr lang="en-US" dirty="0" smtClean="0"/>
          </a:p>
          <a:p>
            <a:pPr lvl="1"/>
            <a:r>
              <a:rPr lang="en-US" dirty="0" smtClean="0"/>
              <a:t>Threaded </a:t>
            </a:r>
            <a:r>
              <a:rPr lang="en-US" dirty="0"/>
              <a:t>methods in detail</a:t>
            </a:r>
          </a:p>
          <a:p>
            <a:pPr lvl="1"/>
            <a:r>
              <a:rPr lang="en-US" dirty="0" smtClean="0"/>
              <a:t>Futures</a:t>
            </a:r>
            <a:endParaRPr lang="en-US" dirty="0"/>
          </a:p>
          <a:p>
            <a:pPr lvl="1"/>
            <a:r>
              <a:rPr lang="en-US" dirty="0" smtClean="0"/>
              <a:t>Accelerator </a:t>
            </a:r>
            <a:r>
              <a:rPr lang="en-US" dirty="0"/>
              <a:t>support</a:t>
            </a:r>
          </a:p>
          <a:p>
            <a:pPr lvl="1"/>
            <a:r>
              <a:rPr lang="en-US" dirty="0" smtClean="0"/>
              <a:t>Topology </a:t>
            </a:r>
            <a:r>
              <a:rPr lang="en-US" dirty="0"/>
              <a:t>aware communication strategies</a:t>
            </a:r>
          </a:p>
          <a:p>
            <a:r>
              <a:rPr lang="en-US" dirty="0"/>
              <a:t>More information on </a:t>
            </a:r>
            <a:r>
              <a:rPr lang="en-US" dirty="0">
                <a:latin typeface="Consolas"/>
                <a:cs typeface="Consolas"/>
              </a:rPr>
              <a:t>http://</a:t>
            </a:r>
            <a:r>
              <a:rPr lang="en-US" dirty="0" err="1">
                <a:latin typeface="Consolas"/>
                <a:cs typeface="Consolas"/>
              </a:rPr>
              <a:t>charm.cs.illinois.edu</a:t>
            </a:r>
            <a:r>
              <a:rPr lang="en-US" dirty="0">
                <a:latin typeface="Consolas"/>
                <a:cs typeface="Consolas"/>
              </a:rPr>
              <a:t>/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5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Charm++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clone http://</a:t>
            </a:r>
            <a:r>
              <a:rPr lang="en-US" dirty="0" err="1"/>
              <a:t>charm.cs.uiuc.edu</a:t>
            </a:r>
            <a:r>
              <a:rPr lang="en-US" dirty="0"/>
              <a:t>/</a:t>
            </a:r>
            <a:r>
              <a:rPr lang="en-US" dirty="0" err="1"/>
              <a:t>gerrit</a:t>
            </a:r>
            <a:r>
              <a:rPr lang="en-US" dirty="0"/>
              <a:t>/charm</a:t>
            </a:r>
          </a:p>
          <a:p>
            <a:r>
              <a:rPr lang="en-US" dirty="0"/>
              <a:t>./build &lt;TARGET&gt; &lt;ARCH&gt; &lt;OPTS&gt;</a:t>
            </a:r>
          </a:p>
          <a:p>
            <a:r>
              <a:rPr lang="en-US" dirty="0"/>
              <a:t>TARGET = Charm++, AMPI, </a:t>
            </a:r>
            <a:r>
              <a:rPr lang="en-US" dirty="0" err="1"/>
              <a:t>bgampi</a:t>
            </a:r>
            <a:r>
              <a:rPr lang="en-US" dirty="0"/>
              <a:t>, LIBS etc.</a:t>
            </a:r>
          </a:p>
          <a:p>
            <a:r>
              <a:rPr lang="en-US" dirty="0"/>
              <a:t>ARCH = net-linux-x86 64, multicore-darwin-x86 64, </a:t>
            </a:r>
            <a:r>
              <a:rPr lang="en-US" dirty="0" err="1"/>
              <a:t>pamilrts-bluegeneq</a:t>
            </a:r>
            <a:r>
              <a:rPr lang="en-US" dirty="0"/>
              <a:t> etc.</a:t>
            </a:r>
          </a:p>
          <a:p>
            <a:r>
              <a:rPr lang="en-US" dirty="0"/>
              <a:t>OPTS = –with-production, –enable-tracing, </a:t>
            </a:r>
            <a:r>
              <a:rPr lang="en-US" dirty="0" err="1"/>
              <a:t>xlc</a:t>
            </a:r>
            <a:r>
              <a:rPr lang="en-US" dirty="0"/>
              <a:t>, </a:t>
            </a:r>
            <a:r>
              <a:rPr lang="en-US" dirty="0" err="1"/>
              <a:t>smp</a:t>
            </a:r>
            <a:r>
              <a:rPr lang="en-US" dirty="0"/>
              <a:t>, -j8 </a:t>
            </a:r>
            <a:r>
              <a:rPr lang="en-US" dirty="0" smtClean="0"/>
              <a:t>etc.</a:t>
            </a:r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charm.cs.illinois.edu</a:t>
            </a:r>
            <a:r>
              <a:rPr lang="en-US" dirty="0"/>
              <a:t>/manuals/html/charm++/</a:t>
            </a:r>
            <a:r>
              <a:rPr lang="en-US" dirty="0" err="1"/>
              <a:t>A.html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2D53F-7FBE-A64C-93CF-96420A1E526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18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Hello World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Compiling</a:t>
            </a:r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 err="1"/>
              <a:t>hello.ci</a:t>
            </a:r>
            <a:endParaRPr lang="en-US" dirty="0"/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/>
              <a:t>-c </a:t>
            </a:r>
            <a:r>
              <a:rPr lang="en-US" dirty="0" err="1"/>
              <a:t>hello.C</a:t>
            </a:r>
            <a:endParaRPr lang="en-US" dirty="0"/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/>
              <a:t>-o hello </a:t>
            </a:r>
            <a:r>
              <a:rPr lang="en-US" dirty="0" err="1"/>
              <a:t>hello.o</a:t>
            </a:r>
            <a:endParaRPr lang="en-US" dirty="0"/>
          </a:p>
          <a:p>
            <a:r>
              <a:rPr lang="en-US" dirty="0"/>
              <a:t>Running</a:t>
            </a:r>
          </a:p>
          <a:p>
            <a:pPr lvl="1"/>
            <a:r>
              <a:rPr lang="en-US" dirty="0" smtClean="0"/>
              <a:t>.</a:t>
            </a:r>
            <a:r>
              <a:rPr lang="en-US" dirty="0"/>
              <a:t>/</a:t>
            </a:r>
            <a:r>
              <a:rPr lang="en-US" dirty="0" err="1"/>
              <a:t>charmrun</a:t>
            </a:r>
            <a:r>
              <a:rPr lang="en-US" dirty="0"/>
              <a:t> +p7 ./hello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+p7 tells the system to use seven cores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9F566-044B-7448-9BD6-90F1761B0BF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376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2231-87AC-6D4C-985F-023319A7D9A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29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Impact on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 use of communication network</a:t>
            </a:r>
          </a:p>
          <a:p>
            <a:pPr lvl="1"/>
            <a:r>
              <a:rPr lang="en-US" dirty="0" smtClean="0"/>
              <a:t>Compute</a:t>
            </a:r>
            <a:r>
              <a:rPr lang="en-US" dirty="0"/>
              <a:t>-communicate cycles in typical MPI apps </a:t>
            </a:r>
            <a:endParaRPr lang="en-US" dirty="0" smtClean="0"/>
          </a:p>
          <a:p>
            <a:pPr lvl="1"/>
            <a:r>
              <a:rPr lang="en-US" dirty="0" smtClean="0"/>
              <a:t>Network </a:t>
            </a:r>
            <a:r>
              <a:rPr lang="en-US" dirty="0"/>
              <a:t>is used for a fraction of time</a:t>
            </a:r>
          </a:p>
          <a:p>
            <a:pPr lvl="1"/>
            <a:r>
              <a:rPr lang="en-US" dirty="0" smtClean="0"/>
              <a:t>And </a:t>
            </a:r>
            <a:r>
              <a:rPr lang="en-US" dirty="0"/>
              <a:t>is on the critical path</a:t>
            </a:r>
          </a:p>
          <a:p>
            <a:r>
              <a:rPr lang="en-US" dirty="0"/>
              <a:t>Hence, current communication networks are over-engineered by necessity</a:t>
            </a:r>
          </a:p>
          <a:p>
            <a:r>
              <a:rPr lang="en-US" dirty="0"/>
              <a:t>With </a:t>
            </a:r>
            <a:r>
              <a:rPr lang="en-US" dirty="0" err="1"/>
              <a:t>overdecomposition</a:t>
            </a:r>
            <a:endParaRPr lang="en-US" dirty="0"/>
          </a:p>
          <a:p>
            <a:pPr lvl="1"/>
            <a:r>
              <a:rPr lang="en-US" dirty="0" smtClean="0"/>
              <a:t>Communication </a:t>
            </a:r>
            <a:r>
              <a:rPr lang="en-US" dirty="0"/>
              <a:t>is spread over an iteration</a:t>
            </a:r>
          </a:p>
          <a:p>
            <a:pPr lvl="1"/>
            <a:r>
              <a:rPr lang="en-US" dirty="0" smtClean="0"/>
              <a:t>Adaptive </a:t>
            </a:r>
            <a:r>
              <a:rPr lang="en-US" dirty="0"/>
              <a:t>overlap of communication and computation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94B8D-7ED3-994B-82CA-0C7CA241AA9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44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 simple stencil computation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traditional design based on traditional methods (e.g. MPI-based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Each </a:t>
            </a:r>
            <a:r>
              <a:rPr lang="en-US" dirty="0"/>
              <a:t>processor has a chunk, which alternates between computing </a:t>
            </a:r>
            <a:r>
              <a:rPr lang="en-US" dirty="0" smtClean="0"/>
              <a:t>and communicating</a:t>
            </a:r>
            <a:endParaRPr lang="en-US" dirty="0"/>
          </a:p>
          <a:p>
            <a:pPr lvl="1"/>
            <a:r>
              <a:rPr lang="en-US" dirty="0" smtClean="0"/>
              <a:t>With </a:t>
            </a:r>
            <a:r>
              <a:rPr lang="en-US" dirty="0"/>
              <a:t>Charm++</a:t>
            </a:r>
          </a:p>
          <a:p>
            <a:pPr lvl="2"/>
            <a:r>
              <a:rPr lang="en-US" dirty="0" smtClean="0"/>
              <a:t>Multiple </a:t>
            </a:r>
            <a:r>
              <a:rPr lang="en-US" dirty="0"/>
              <a:t>chunks on each processor</a:t>
            </a:r>
          </a:p>
          <a:p>
            <a:pPr lvl="2"/>
            <a:r>
              <a:rPr lang="en-US" dirty="0" smtClean="0"/>
              <a:t>Wait </a:t>
            </a:r>
            <a:r>
              <a:rPr lang="en-US" dirty="0"/>
              <a:t>time for each chunk overlapped with useful computation for </a:t>
            </a:r>
            <a:r>
              <a:rPr lang="en-US" dirty="0" smtClean="0"/>
              <a:t>others</a:t>
            </a:r>
          </a:p>
          <a:p>
            <a:pPr lvl="2"/>
            <a:r>
              <a:rPr lang="en-US" dirty="0" smtClean="0"/>
              <a:t>Communication </a:t>
            </a:r>
            <a:r>
              <a:rPr lang="en-US" dirty="0"/>
              <a:t>spread over time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5C7AB-79BD-7546-8695-AC7A18D717B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19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Stencil Computation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42782" y="2994637"/>
            <a:ext cx="8646764" cy="54649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Stencil in MPI: No overlap among computation and </a:t>
            </a:r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242782" y="5602177"/>
            <a:ext cx="8646764" cy="8776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Stencil in Charm: Communication of a </a:t>
            </a:r>
            <a:r>
              <a:rPr lang="en-US" dirty="0" err="1"/>
              <a:t>chare</a:t>
            </a:r>
            <a:r>
              <a:rPr lang="en-US" dirty="0"/>
              <a:t> overlaps with computation of others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5"/>
          </p:nvPr>
        </p:nvPicPr>
        <p:blipFill>
          <a:blip r:embed="rId2"/>
          <a:srcRect t="-6464" b="-6464"/>
          <a:stretch>
            <a:fillRect/>
          </a:stretch>
        </p:blipFill>
        <p:spPr>
          <a:xfrm>
            <a:off x="242888" y="3582988"/>
            <a:ext cx="8647112" cy="2019300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 t="-14213" b="-14213"/>
          <a:stretch>
            <a:fillRect/>
          </a:stretch>
        </p:blipFill>
        <p:spPr>
          <a:xfrm>
            <a:off x="242888" y="909638"/>
            <a:ext cx="8647112" cy="2084387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70848-78B3-3248-A0EA-E38D39173DD4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245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Without message-driven execution (and virtualization), you get either: Space-</a:t>
            </a:r>
            <a:r>
              <a:rPr lang="en-US" dirty="0" smtClean="0"/>
              <a:t>division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9287" b="-9287"/>
          <a:stretch>
            <a:fillRect/>
          </a:stretch>
        </p:blipFill>
        <p:spPr>
          <a:xfrm>
            <a:off x="457200" y="2198688"/>
            <a:ext cx="8229600" cy="430053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F8AD5-95CC-6A4A-AFBA-25C92AE8BEE2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196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7500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Sequentialization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66176"/>
            <a:ext cx="8220278" cy="3622742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91DF7-D282-8942-9FFE-6B96B15E5D0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45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A094-9275-C84D-84D4-E4C2DFD8E1D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62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54658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Parallel Composition: A1; (B —— C ); A2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971" b="-971"/>
          <a:stretch>
            <a:fillRect/>
          </a:stretch>
        </p:blipFill>
        <p:spPr>
          <a:xfrm>
            <a:off x="457200" y="1457325"/>
            <a:ext cx="8229600" cy="3697288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5154003"/>
            <a:ext cx="8229600" cy="13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Recall: </a:t>
            </a:r>
            <a:r>
              <a:rPr lang="en-US" dirty="0" smtClean="0"/>
              <a:t>Different </a:t>
            </a:r>
            <a:r>
              <a:rPr lang="en-US" dirty="0"/>
              <a:t>modules, written in </a:t>
            </a:r>
            <a:r>
              <a:rPr lang="en-US" dirty="0" smtClean="0"/>
              <a:t>different </a:t>
            </a:r>
            <a:r>
              <a:rPr lang="en-US" dirty="0"/>
              <a:t>languages/paradigms, can overlap in time and on processors, without programmer having to worry about this </a:t>
            </a:r>
            <a:r>
              <a:rPr lang="en-US" dirty="0" smtClean="0"/>
              <a:t>explicitly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60730-38E4-9A4D-91E5-4BB6949294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491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Migratability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the programmer has written the code without reference to processors, all of the communication is expressed among objects</a:t>
            </a:r>
          </a:p>
          <a:p>
            <a:r>
              <a:rPr lang="en-US" dirty="0"/>
              <a:t>The system is free to migrate the objects across processors as and when it pleases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must ensure it can deliver method invocations to the objects, </a:t>
            </a:r>
            <a:r>
              <a:rPr lang="en-US" dirty="0" err="1"/>
              <a:t>whereever</a:t>
            </a:r>
            <a:r>
              <a:rPr lang="en-US" dirty="0"/>
              <a:t> they go</a:t>
            </a:r>
          </a:p>
          <a:p>
            <a:pPr lvl="1"/>
            <a:r>
              <a:rPr lang="en-US" dirty="0" smtClean="0"/>
              <a:t>This </a:t>
            </a:r>
            <a:r>
              <a:rPr lang="en-US" dirty="0" err="1"/>
              <a:t>migratability</a:t>
            </a:r>
            <a:r>
              <a:rPr lang="en-US" dirty="0"/>
              <a:t> turns out to be a key attribute for empowering an adaptive runtime system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75089-F018-8D47-8011-38D5D679776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72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Decomposition Independent of </a:t>
            </a:r>
            <a:r>
              <a:rPr lang="en-US" dirty="0" err="1"/>
              <a:t>numCores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95742" y="923605"/>
            <a:ext cx="5425589" cy="546589"/>
          </a:xfrm>
        </p:spPr>
        <p:txBody>
          <a:bodyPr/>
          <a:lstStyle/>
          <a:p>
            <a:r>
              <a:rPr lang="en-US" dirty="0"/>
              <a:t>Rocket simulation under traditional MPI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15145" b="-15145"/>
          <a:stretch>
            <a:fillRect/>
          </a:stretch>
        </p:blipFill>
        <p:spPr>
          <a:xfrm>
            <a:off x="709613" y="1433513"/>
            <a:ext cx="4911725" cy="1554162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195742" y="2987828"/>
            <a:ext cx="5425589" cy="861952"/>
          </a:xfrm>
        </p:spPr>
        <p:txBody>
          <a:bodyPr>
            <a:normAutofit/>
          </a:bodyPr>
          <a:lstStyle/>
          <a:p>
            <a:r>
              <a:rPr lang="en-US" dirty="0"/>
              <a:t>Rocket simulation with </a:t>
            </a:r>
            <a:r>
              <a:rPr lang="en-US" dirty="0" err="1"/>
              <a:t>migratable</a:t>
            </a:r>
            <a:r>
              <a:rPr lang="en-US" dirty="0"/>
              <a:t> objects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6"/>
          </p:nvPr>
        </p:nvPicPr>
        <p:blipFill>
          <a:blip r:embed="rId3"/>
          <a:srcRect t="-10313" b="-10313"/>
          <a:stretch>
            <a:fillRect/>
          </a:stretch>
        </p:blipFill>
        <p:spPr>
          <a:xfrm>
            <a:off x="709613" y="3849688"/>
            <a:ext cx="4911725" cy="1508125"/>
          </a:xfr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195742" y="5358603"/>
            <a:ext cx="5425589" cy="861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Benefits: load balance, communication optimizations, </a:t>
            </a:r>
            <a:r>
              <a:rPr lang="en-US" dirty="0" smtClean="0"/>
              <a:t>modularity</a:t>
            </a:r>
            <a:endParaRPr lang="en-US" dirty="0"/>
          </a:p>
        </p:txBody>
      </p:sp>
      <p:pic>
        <p:nvPicPr>
          <p:cNvPr id="11" name="Picture 10" descr="rocke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81" y="2158504"/>
            <a:ext cx="2517648" cy="2517648"/>
          </a:xfrm>
          <a:prstGeom prst="rect">
            <a:avLst/>
          </a:prstGeom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419AD-EE4A-E14E-B12A-28C4E0B85F4D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049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Utility for Multi-cores, Many-cores, Accelerators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2347160"/>
          </a:xfrm>
        </p:spPr>
        <p:txBody>
          <a:bodyPr/>
          <a:lstStyle/>
          <a:p>
            <a:r>
              <a:rPr lang="en-US" dirty="0"/>
              <a:t>Objects connote and promote locality Message-driven execution is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strong principle of prediction for data and code use </a:t>
            </a:r>
            <a:endParaRPr lang="en-US" dirty="0" smtClean="0"/>
          </a:p>
          <a:p>
            <a:pPr lvl="1"/>
            <a:r>
              <a:rPr lang="en-US" dirty="0" smtClean="0"/>
              <a:t>Much </a:t>
            </a:r>
            <a:r>
              <a:rPr lang="en-US" dirty="0"/>
              <a:t>stronger than principle of locality</a:t>
            </a:r>
          </a:p>
          <a:p>
            <a:pPr lvl="2"/>
            <a:r>
              <a:rPr lang="en-US" dirty="0" smtClean="0"/>
              <a:t>Can </a:t>
            </a:r>
            <a:r>
              <a:rPr lang="en-US" dirty="0"/>
              <a:t>be used to scale memory wall</a:t>
            </a:r>
          </a:p>
          <a:p>
            <a:pPr lvl="2"/>
            <a:r>
              <a:rPr lang="en-US" dirty="0" smtClean="0"/>
              <a:t>Prefetching </a:t>
            </a:r>
            <a:r>
              <a:rPr lang="en-US" dirty="0"/>
              <a:t>of needed data, </a:t>
            </a:r>
            <a:r>
              <a:rPr lang="en-US" dirty="0" err="1"/>
              <a:t>e.g</a:t>
            </a:r>
            <a:r>
              <a:rPr lang="en-US" dirty="0"/>
              <a:t>, into scratch pad memories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175" y="3317084"/>
            <a:ext cx="5625213" cy="297602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4F2C-2200-ED4A-9DB9-0DB4CBA2E030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97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 Balancing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Static</a:t>
            </a:r>
          </a:p>
          <a:p>
            <a:pPr lvl="1"/>
            <a:r>
              <a:rPr lang="en-US" dirty="0" smtClean="0"/>
              <a:t>Irregular </a:t>
            </a:r>
            <a:r>
              <a:rPr lang="en-US" dirty="0"/>
              <a:t>applications</a:t>
            </a:r>
          </a:p>
          <a:p>
            <a:pPr lvl="1"/>
            <a:r>
              <a:rPr lang="en-US" dirty="0" smtClean="0"/>
              <a:t>Programmer </a:t>
            </a:r>
            <a:r>
              <a:rPr lang="en-US" dirty="0"/>
              <a:t>shouldn’t have to figure out ideal mapping</a:t>
            </a:r>
          </a:p>
          <a:p>
            <a:r>
              <a:rPr lang="en-US" dirty="0"/>
              <a:t>Dynamic</a:t>
            </a:r>
          </a:p>
          <a:p>
            <a:pPr lvl="1"/>
            <a:r>
              <a:rPr lang="en-US" dirty="0" smtClean="0"/>
              <a:t>Applications </a:t>
            </a:r>
            <a:r>
              <a:rPr lang="en-US" dirty="0"/>
              <a:t>are increasingly using adaptive strategies </a:t>
            </a:r>
            <a:endParaRPr lang="en-US" dirty="0" smtClean="0"/>
          </a:p>
          <a:p>
            <a:pPr lvl="1"/>
            <a:r>
              <a:rPr lang="en-US" dirty="0" smtClean="0"/>
              <a:t>Abrupt </a:t>
            </a:r>
            <a:r>
              <a:rPr lang="en-US" dirty="0"/>
              <a:t>refinements</a:t>
            </a:r>
          </a:p>
          <a:p>
            <a:pPr lvl="1"/>
            <a:r>
              <a:rPr lang="en-US" dirty="0" smtClean="0"/>
              <a:t>Continuous </a:t>
            </a:r>
            <a:r>
              <a:rPr lang="en-US" dirty="0"/>
              <a:t>migration of work: e.g. particles in MD</a:t>
            </a:r>
          </a:p>
          <a:p>
            <a:r>
              <a:rPr lang="en-US" dirty="0"/>
              <a:t>Challenges</a:t>
            </a:r>
          </a:p>
          <a:p>
            <a:pPr lvl="1"/>
            <a:r>
              <a:rPr lang="en-US" dirty="0" smtClean="0"/>
              <a:t>Performance </a:t>
            </a:r>
            <a:r>
              <a:rPr lang="en-US" dirty="0"/>
              <a:t>limited by most overloaded processor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chance that one processor is severely overloaded gets higher </a:t>
            </a:r>
            <a:r>
              <a:rPr lang="en-US" dirty="0" smtClean="0"/>
              <a:t>as #</a:t>
            </a:r>
            <a:r>
              <a:rPr lang="en-US" dirty="0"/>
              <a:t>processors </a:t>
            </a:r>
            <a:r>
              <a:rPr lang="en-US" dirty="0" smtClean="0"/>
              <a:t>increases</a:t>
            </a:r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r>
              <a:rPr lang="en-US" sz="2400" b="1" dirty="0" err="1" smtClean="0"/>
              <a:t>Migratable</a:t>
            </a:r>
            <a:r>
              <a:rPr lang="en-US" sz="2400" b="1" dirty="0" smtClean="0"/>
              <a:t> </a:t>
            </a:r>
            <a:r>
              <a:rPr lang="en-US" sz="2400" b="1" dirty="0"/>
              <a:t>Objects Empower Automated Load Balancing!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5300-9DFE-4346-913D-721DDA4BD2A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563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A quick Example 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2200" dirty="0" smtClean="0"/>
              <a:t>Weather Forecasting in BRAMS 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8632"/>
            <a:ext cx="8229600" cy="1340478"/>
          </a:xfrm>
        </p:spPr>
        <p:txBody>
          <a:bodyPr/>
          <a:lstStyle/>
          <a:p>
            <a:r>
              <a:rPr lang="en-US" dirty="0" err="1"/>
              <a:t>Brams</a:t>
            </a:r>
            <a:r>
              <a:rPr lang="en-US" dirty="0"/>
              <a:t>: </a:t>
            </a:r>
            <a:r>
              <a:rPr lang="en-US" dirty="0" err="1"/>
              <a:t>Brazillian</a:t>
            </a:r>
            <a:r>
              <a:rPr lang="en-US" dirty="0"/>
              <a:t> weather code (based on RAMS)</a:t>
            </a:r>
          </a:p>
          <a:p>
            <a:r>
              <a:rPr lang="en-US" dirty="0"/>
              <a:t>AMPI version (Eduardo Rodrigues, with Mendes and J. Panetta)</a:t>
            </a:r>
          </a:p>
        </p:txBody>
      </p:sp>
      <p:pic>
        <p:nvPicPr>
          <p:cNvPr id="4" name="Picture 3" descr="bramsVisu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99110"/>
            <a:ext cx="8339780" cy="417363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EA300-EA66-1343-9066-E0183F0018C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65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 Virtualization of BRAMS</a:t>
            </a:r>
            <a:endParaRPr lang="en-US" dirty="0"/>
          </a:p>
        </p:txBody>
      </p:sp>
      <p:pic>
        <p:nvPicPr>
          <p:cNvPr id="6" name="Content Placeholder 5" descr="bramsNonVirtual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052" b="-18052"/>
          <a:stretch>
            <a:fillRect/>
          </a:stretch>
        </p:blipFill>
        <p:spPr/>
      </p:pic>
      <p:pic>
        <p:nvPicPr>
          <p:cNvPr id="7" name="Content Placeholder 6" descr="bramsVirtual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141" b="-17141"/>
          <a:stretch>
            <a:fillRect/>
          </a:stretch>
        </p:blipFill>
        <p:spPr/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9AC39-BAC8-4C4D-91EA-75B05D74A927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886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Baseline: 64 objects on 64 processors</a:t>
            </a:r>
          </a:p>
        </p:txBody>
      </p:sp>
      <p:pic>
        <p:nvPicPr>
          <p:cNvPr id="4" name="Content Placeholder 3" descr="usageNonVirtua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8" r="-4138"/>
          <a:stretch>
            <a:fillRect/>
          </a:stretch>
        </p:blipFill>
        <p:spPr/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75C1-9B79-0248-BB86-A995101BD30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59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Over-decomposition: 1024 objects on 64 processors</a:t>
            </a:r>
            <a:br>
              <a:rPr lang="en-US" sz="3600" dirty="0"/>
            </a:br>
            <a:r>
              <a:rPr lang="en-US" sz="2200" dirty="0"/>
              <a:t>Benefits from communication/computation overlap</a:t>
            </a:r>
          </a:p>
        </p:txBody>
      </p:sp>
      <p:pic>
        <p:nvPicPr>
          <p:cNvPr id="4" name="Content Placeholder 3" descr="usageVirtua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4" r="-4134"/>
          <a:stretch>
            <a:fillRect/>
          </a:stretch>
        </p:blipFill>
        <p:spPr/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D0AA6-FDB4-7844-BBB3-16F49EC09C2E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76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With Load Balancing: 1024 objects on 64 processors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0483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 </a:t>
            </a:r>
            <a:r>
              <a:rPr lang="en-US" dirty="0" err="1"/>
              <a:t>overdecomp</a:t>
            </a:r>
            <a:r>
              <a:rPr lang="en-US" dirty="0"/>
              <a:t> (64 threads): 4988 sec </a:t>
            </a:r>
            <a:endParaRPr lang="en-US" dirty="0" smtClean="0"/>
          </a:p>
          <a:p>
            <a:r>
              <a:rPr lang="en-US" dirty="0" err="1" smtClean="0"/>
              <a:t>Overdecomp</a:t>
            </a:r>
            <a:r>
              <a:rPr lang="en-US" dirty="0" smtClean="0"/>
              <a:t> </a:t>
            </a:r>
            <a:r>
              <a:rPr lang="en-US" dirty="0"/>
              <a:t>into 1024 threads: 3713 sec </a:t>
            </a:r>
            <a:endParaRPr lang="en-US" dirty="0" smtClean="0"/>
          </a:p>
          <a:p>
            <a:r>
              <a:rPr lang="en-US" dirty="0" smtClean="0"/>
              <a:t>Load </a:t>
            </a:r>
            <a:r>
              <a:rPr lang="en-US" dirty="0"/>
              <a:t>balancing (1024 threads): 3367 sec</a:t>
            </a:r>
          </a:p>
        </p:txBody>
      </p:sp>
      <p:pic>
        <p:nvPicPr>
          <p:cNvPr id="7" name="Content Placeholder 6" descr="usageLB.png"/>
          <p:cNvPicPr>
            <a:picLocks noGrp="1" noChangeAspect="1"/>
          </p:cNvPicPr>
          <p:nvPr>
            <p:ph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95" r="-12895"/>
          <a:stretch/>
        </p:blipFill>
        <p:spPr>
          <a:xfrm>
            <a:off x="457200" y="1958337"/>
            <a:ext cx="8229600" cy="4505963"/>
          </a:xfr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38005-8C4B-6840-B2A8-B45C31C8FC31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597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Harnessing Parallelism: Challenges 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Trends in System </a:t>
            </a:r>
            <a:r>
              <a:rPr lang="en-US" sz="2200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Frequencies have stopped increasing </a:t>
            </a:r>
            <a:endParaRPr lang="en-US" dirty="0" smtClean="0"/>
          </a:p>
          <a:p>
            <a:r>
              <a:rPr lang="en-US" dirty="0" smtClean="0"/>
              <a:t>Memory </a:t>
            </a:r>
            <a:r>
              <a:rPr lang="en-US" dirty="0"/>
              <a:t>costs are high </a:t>
            </a:r>
          </a:p>
          <a:p>
            <a:pPr lvl="1"/>
            <a:r>
              <a:rPr lang="en-US" dirty="0" smtClean="0"/>
              <a:t>Relatively </a:t>
            </a:r>
            <a:r>
              <a:rPr lang="en-US" dirty="0"/>
              <a:t>low per core memory </a:t>
            </a:r>
            <a:endParaRPr lang="en-US" dirty="0" smtClean="0"/>
          </a:p>
          <a:p>
            <a:r>
              <a:rPr lang="en-US" dirty="0" smtClean="0"/>
              <a:t>Increasing </a:t>
            </a:r>
            <a:r>
              <a:rPr lang="en-US" dirty="0"/>
              <a:t>heterogeneity </a:t>
            </a:r>
          </a:p>
          <a:p>
            <a:pPr lvl="1"/>
            <a:r>
              <a:rPr lang="en-US" dirty="0" smtClean="0"/>
              <a:t>Accelerators</a:t>
            </a:r>
            <a:r>
              <a:rPr lang="en-US" dirty="0"/>
              <a:t>, </a:t>
            </a:r>
            <a:r>
              <a:rPr lang="en-US" dirty="0" smtClean="0"/>
              <a:t>SMT</a:t>
            </a:r>
          </a:p>
          <a:p>
            <a:r>
              <a:rPr lang="en-US" dirty="0" smtClean="0"/>
              <a:t>Energy</a:t>
            </a:r>
            <a:r>
              <a:rPr lang="en-US" dirty="0"/>
              <a:t>, power, and thermal considerations </a:t>
            </a:r>
            <a:endParaRPr lang="en-US" dirty="0" smtClean="0"/>
          </a:p>
          <a:p>
            <a:r>
              <a:rPr lang="en-US" dirty="0" smtClean="0"/>
              <a:t>Frequent </a:t>
            </a:r>
            <a:r>
              <a:rPr lang="en-US" dirty="0"/>
              <a:t>component failures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C4983-29CA-804F-B0C2-861AD8815D4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33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mOutlin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157"/>
            <a:ext cx="9144000" cy="6053784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E6AD-0418-2148-92AF-416EF55EE1A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98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995C0-827B-264B-AC36-EDB36FEEB8B8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692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Charm++ File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2034320"/>
          </a:xfrm>
        </p:spPr>
        <p:txBody>
          <a:bodyPr/>
          <a:lstStyle/>
          <a:p>
            <a:r>
              <a:rPr lang="en-US" dirty="0"/>
              <a:t>C++ objects (including Charm++ objects)</a:t>
            </a:r>
          </a:p>
          <a:p>
            <a:pPr lvl="1"/>
            <a:r>
              <a:rPr lang="en-US" dirty="0" smtClean="0"/>
              <a:t>Defined </a:t>
            </a:r>
            <a:r>
              <a:rPr lang="en-US" dirty="0"/>
              <a:t>in regular .h and .C files</a:t>
            </a:r>
          </a:p>
          <a:p>
            <a:r>
              <a:rPr lang="en-US" dirty="0" err="1"/>
              <a:t>Chare</a:t>
            </a:r>
            <a:r>
              <a:rPr lang="en-US" dirty="0"/>
              <a:t> objects, entry methods (asynchronous methods)</a:t>
            </a:r>
          </a:p>
          <a:p>
            <a:pPr lvl="1"/>
            <a:r>
              <a:rPr lang="en-US" dirty="0" smtClean="0"/>
              <a:t>Defined </a:t>
            </a:r>
            <a:r>
              <a:rPr lang="en-US" dirty="0"/>
              <a:t>in .ci file</a:t>
            </a:r>
          </a:p>
          <a:p>
            <a:pPr lvl="1"/>
            <a:r>
              <a:rPr lang="en-US" dirty="0" smtClean="0"/>
              <a:t>Implemented </a:t>
            </a:r>
            <a:r>
              <a:rPr lang="en-US" dirty="0"/>
              <a:t>in the .C file</a:t>
            </a:r>
          </a:p>
        </p:txBody>
      </p:sp>
      <p:pic>
        <p:nvPicPr>
          <p:cNvPr id="7" name="Content Placeholder 6" descr="charmFiles.png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01" b="-1501"/>
          <a:stretch>
            <a:fillRect/>
          </a:stretch>
        </p:blipFill>
        <p:spPr>
          <a:xfrm>
            <a:off x="457200" y="3117850"/>
            <a:ext cx="8229600" cy="3021013"/>
          </a:xfr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AAAA5-D767-4C40-91CB-82448A62D92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379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3603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Charm++ programs are organized as a collection of </a:t>
            </a:r>
            <a:r>
              <a:rPr lang="en-US" dirty="0" smtClean="0"/>
              <a:t>modules</a:t>
            </a:r>
          </a:p>
          <a:p>
            <a:r>
              <a:rPr lang="en-US" dirty="0" smtClean="0"/>
              <a:t>Each </a:t>
            </a:r>
            <a:r>
              <a:rPr lang="en-US" dirty="0"/>
              <a:t>module has one or more </a:t>
            </a:r>
            <a:r>
              <a:rPr lang="en-US" dirty="0" err="1"/>
              <a:t>chares</a:t>
            </a:r>
            <a:endParaRPr lang="en-US" dirty="0"/>
          </a:p>
          <a:p>
            <a:r>
              <a:rPr lang="en-US" dirty="0"/>
              <a:t>The module that contains the </a:t>
            </a:r>
            <a:r>
              <a:rPr lang="en-US" dirty="0" err="1"/>
              <a:t>mainchare</a:t>
            </a:r>
            <a:r>
              <a:rPr lang="en-US" dirty="0"/>
              <a:t>, is declared as the </a:t>
            </a:r>
            <a:r>
              <a:rPr lang="en-US" dirty="0" err="1"/>
              <a:t>mainmodule</a:t>
            </a:r>
            <a:endParaRPr lang="en-US" dirty="0"/>
          </a:p>
          <a:p>
            <a:r>
              <a:rPr lang="en-US" dirty="0"/>
              <a:t>Each module, when compiled, generates two files:</a:t>
            </a:r>
          </a:p>
          <a:p>
            <a:pPr marL="0" indent="0">
              <a:buNone/>
            </a:pPr>
            <a:r>
              <a:rPr lang="en-US" i="1" dirty="0" smtClean="0"/>
              <a:t>   </a:t>
            </a:r>
            <a:r>
              <a:rPr lang="en-US" dirty="0" err="1" smtClean="0">
                <a:latin typeface="Lucida Console"/>
                <a:cs typeface="Lucida Console"/>
              </a:rPr>
              <a:t>MyModule.decl.h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/>
              <a:t>and </a:t>
            </a:r>
            <a:r>
              <a:rPr lang="en-US" dirty="0" err="1" smtClean="0">
                <a:latin typeface="Lucida Console"/>
                <a:cs typeface="Lucida Console"/>
              </a:rPr>
              <a:t>MyModule.def.h</a:t>
            </a:r>
            <a:endParaRPr lang="en-US" dirty="0" smtClean="0">
              <a:latin typeface="Lucida Console"/>
              <a:cs typeface="Lucida Console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4513352"/>
            <a:ext cx="8229600" cy="1252672"/>
          </a:xfrm>
          <a:solidFill>
            <a:schemeClr val="accent5">
              <a:lumMod val="40000"/>
              <a:lumOff val="60000"/>
            </a:schemeClr>
          </a:solidFill>
          <a:ln>
            <a:solidFill>
              <a:srgbClr val="292934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[main]</a:t>
            </a:r>
            <a:r>
              <a:rPr lang="en-US" b="1" dirty="0"/>
              <a:t>module</a:t>
            </a:r>
            <a:r>
              <a:rPr lang="en-US" dirty="0"/>
              <a:t> </a:t>
            </a:r>
            <a:r>
              <a:rPr lang="en-US" dirty="0" err="1"/>
              <a:t>MyModule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/</a:t>
            </a:r>
            <a:r>
              <a:rPr lang="en-US" dirty="0"/>
              <a:t>/... </a:t>
            </a:r>
            <a:r>
              <a:rPr lang="en-US" dirty="0" err="1"/>
              <a:t>chare</a:t>
            </a:r>
            <a:r>
              <a:rPr lang="en-US" dirty="0"/>
              <a:t> definitions ...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8C30A-50DC-C949-89DD-4F9B44C5753D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608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</a:t>
            </a:r>
            <a:r>
              <a:rPr lang="en-US" dirty="0" err="1"/>
              <a:t>Chares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8"/>
            <a:ext cx="8229600" cy="230291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Chares</a:t>
            </a:r>
            <a:r>
              <a:rPr lang="en-US" dirty="0"/>
              <a:t> are parallel objects that are managed by the RTS</a:t>
            </a:r>
          </a:p>
          <a:p>
            <a:r>
              <a:rPr lang="en-US" dirty="0"/>
              <a:t>Each </a:t>
            </a:r>
            <a:r>
              <a:rPr lang="en-US" dirty="0" err="1"/>
              <a:t>chare</a:t>
            </a:r>
            <a:r>
              <a:rPr lang="en-US" dirty="0"/>
              <a:t> has a set </a:t>
            </a:r>
            <a:r>
              <a:rPr lang="en-US" i="1" dirty="0"/>
              <a:t>entry</a:t>
            </a:r>
            <a:r>
              <a:rPr lang="en-US" dirty="0"/>
              <a:t> methods, which are asynchronous methods that may be invoked remotely</a:t>
            </a:r>
          </a:p>
          <a:p>
            <a:r>
              <a:rPr lang="en-US" dirty="0"/>
              <a:t>The following code, when compiled, generates a C++ </a:t>
            </a:r>
            <a:r>
              <a:rPr lang="en-US" dirty="0" smtClean="0"/>
              <a:t>class        </a:t>
            </a:r>
            <a:r>
              <a:rPr lang="en-US" dirty="0" err="1" smtClean="0">
                <a:latin typeface="Lucida Console"/>
                <a:cs typeface="Lucida Console"/>
              </a:rPr>
              <a:t>CBase_MyChare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/>
              <a:t>that encapsulates the RTS object</a:t>
            </a:r>
          </a:p>
          <a:p>
            <a:r>
              <a:rPr lang="en-US" dirty="0"/>
              <a:t>This generated class is extended and implemented in the .C file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3212896"/>
            <a:ext cx="822960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706763"/>
            <a:ext cx="8229600" cy="113665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[main]</a:t>
            </a:r>
            <a:r>
              <a:rPr lang="en-US" b="1" dirty="0" err="1"/>
              <a:t>chare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/</a:t>
            </a:r>
            <a:r>
              <a:rPr lang="en-US" dirty="0"/>
              <a:t>/... entry method definitions ...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868788"/>
            <a:ext cx="822960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5367289"/>
            <a:ext cx="8229600" cy="113665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class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: </a:t>
            </a:r>
            <a:r>
              <a:rPr lang="en-US" b="1" dirty="0"/>
              <a:t>public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/</a:t>
            </a:r>
            <a:r>
              <a:rPr lang="en-US" dirty="0"/>
              <a:t>/... entry method implementations ...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2DBA2-41C4-FC42-AF15-6ACF50B9A47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6001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Entry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8"/>
            <a:ext cx="8229600" cy="909975"/>
          </a:xfrm>
        </p:spPr>
        <p:txBody>
          <a:bodyPr>
            <a:normAutofit/>
          </a:bodyPr>
          <a:lstStyle/>
          <a:p>
            <a:r>
              <a:rPr lang="en-US" dirty="0"/>
              <a:t>Entry methods are C++ methods that can be remotely and asynchronously invoked by another </a:t>
            </a:r>
            <a:r>
              <a:rPr lang="en-US" dirty="0" err="1"/>
              <a:t>chare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819953"/>
            <a:ext cx="822960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2313820"/>
            <a:ext cx="8229600" cy="140191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entry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(); </a:t>
            </a:r>
            <a:r>
              <a:rPr lang="en-US" i="1" dirty="0"/>
              <a:t>/∗ constructor entry method ∗/ </a:t>
            </a:r>
            <a:endParaRPr lang="en-US" i="1" dirty="0" smtClean="0"/>
          </a:p>
          <a:p>
            <a:pPr marL="0" indent="0">
              <a:buNone/>
            </a:pP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b="1" dirty="0" smtClean="0"/>
              <a:t>void </a:t>
            </a:r>
            <a:r>
              <a:rPr lang="en-US" dirty="0" smtClean="0"/>
              <a:t>foo();</a:t>
            </a:r>
          </a:p>
          <a:p>
            <a:pPr marL="0" indent="0">
              <a:buNone/>
            </a:pP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bar(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param</a:t>
            </a:r>
            <a:r>
              <a:rPr lang="en-US" dirty="0"/>
              <a:t>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63353"/>
            <a:ext cx="822960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4790043"/>
            <a:ext cx="8229600" cy="145338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MyChare</a:t>
            </a:r>
            <a:r>
              <a:rPr lang="en-US" dirty="0"/>
              <a:t>() { </a:t>
            </a:r>
            <a:r>
              <a:rPr lang="en-US" i="1" dirty="0"/>
              <a:t>/∗... constructor code ...∗/ </a:t>
            </a: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::foo() { </a:t>
            </a:r>
            <a:r>
              <a:rPr lang="en-US" i="1" dirty="0"/>
              <a:t>/∗... code to execute ...∗/ </a:t>
            </a:r>
            <a:r>
              <a:rPr lang="en-US" dirty="0"/>
              <a:t>}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MyChare</a:t>
            </a:r>
            <a:r>
              <a:rPr lang="en-US" dirty="0"/>
              <a:t>::bar(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param</a:t>
            </a:r>
            <a:r>
              <a:rPr lang="en-US" dirty="0"/>
              <a:t>) {</a:t>
            </a:r>
            <a:r>
              <a:rPr lang="en-US" i="1" dirty="0"/>
              <a:t> /∗... code to execute ...∗/ </a:t>
            </a:r>
            <a:r>
              <a:rPr lang="en-US" dirty="0"/>
              <a:t>}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08FE-6B5C-0942-BB2E-F88C771A47EB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1808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</a:t>
            </a:r>
            <a:r>
              <a:rPr lang="en-US" dirty="0" err="1"/>
              <a:t>mainchare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91453"/>
            <a:ext cx="8229600" cy="2496906"/>
          </a:xfrm>
        </p:spPr>
        <p:txBody>
          <a:bodyPr/>
          <a:lstStyle/>
          <a:p>
            <a:r>
              <a:rPr lang="en-US" dirty="0"/>
              <a:t>Execution begins with the </a:t>
            </a:r>
            <a:r>
              <a:rPr lang="en-US" dirty="0" err="1"/>
              <a:t>mainchare’s</a:t>
            </a:r>
            <a:r>
              <a:rPr lang="en-US" dirty="0"/>
              <a:t> constructor</a:t>
            </a:r>
          </a:p>
          <a:p>
            <a:r>
              <a:rPr lang="en-US" dirty="0"/>
              <a:t>The </a:t>
            </a:r>
            <a:r>
              <a:rPr lang="en-US" dirty="0" err="1"/>
              <a:t>mainchare’s</a:t>
            </a:r>
            <a:r>
              <a:rPr lang="en-US" dirty="0"/>
              <a:t> constructor takes a pointer to system-defined </a:t>
            </a:r>
            <a:r>
              <a:rPr lang="en-US" dirty="0" smtClean="0"/>
              <a:t>class </a:t>
            </a:r>
            <a:r>
              <a:rPr lang="en-US" dirty="0" err="1" smtClean="0">
                <a:latin typeface="Lucida Console"/>
                <a:cs typeface="Lucida Console"/>
              </a:rPr>
              <a:t>CkArgMsg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 err="1" smtClean="0">
                <a:latin typeface="Lucida Console"/>
                <a:cs typeface="Lucida Console"/>
              </a:rPr>
              <a:t>CkArgMsg</a:t>
            </a:r>
            <a:r>
              <a:rPr lang="en-US" dirty="0" smtClean="0"/>
              <a:t> contains </a:t>
            </a:r>
            <a:r>
              <a:rPr lang="en-US" dirty="0" err="1">
                <a:latin typeface="Lucida Console"/>
                <a:cs typeface="Lucida Console"/>
              </a:rPr>
              <a:t>argv</a:t>
            </a:r>
            <a:r>
              <a:rPr lang="en-US" dirty="0"/>
              <a:t> and </a:t>
            </a:r>
            <a:r>
              <a:rPr lang="en-US" dirty="0" err="1">
                <a:latin typeface="Lucida Console"/>
                <a:cs typeface="Lucida Console"/>
              </a:rPr>
              <a:t>argc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/>
              <a:t>The </a:t>
            </a:r>
            <a:r>
              <a:rPr lang="en-US" dirty="0" err="1"/>
              <a:t>mainchare</a:t>
            </a:r>
            <a:r>
              <a:rPr lang="en-US" dirty="0"/>
              <a:t> will typically creates some additional </a:t>
            </a:r>
            <a:r>
              <a:rPr lang="en-US" dirty="0" err="1"/>
              <a:t>chares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6B148-C837-5A4A-9177-E769F997E00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0077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Creating a </a:t>
            </a:r>
            <a:r>
              <a:rPr lang="en-US" dirty="0" err="1"/>
              <a:t>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843246"/>
            <a:ext cx="8229600" cy="880064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chare</a:t>
            </a:r>
            <a:r>
              <a:rPr lang="en-US" dirty="0"/>
              <a:t> declared as </a:t>
            </a:r>
            <a:r>
              <a:rPr lang="en-US" dirty="0" err="1">
                <a:latin typeface="Lucida Console"/>
                <a:cs typeface="Lucida Console"/>
              </a:rPr>
              <a:t>chare</a:t>
            </a:r>
            <a:r>
              <a:rPr lang="en-US" dirty="0">
                <a:latin typeface="Lucida Console"/>
                <a:cs typeface="Lucida Console"/>
              </a:rPr>
              <a:t> </a:t>
            </a:r>
            <a:r>
              <a:rPr lang="en-US" dirty="0" err="1">
                <a:latin typeface="Lucida Console"/>
                <a:cs typeface="Lucida Console"/>
              </a:rPr>
              <a:t>MyChare</a:t>
            </a:r>
            <a:r>
              <a:rPr lang="en-US" dirty="0">
                <a:latin typeface="Lucida Console"/>
                <a:cs typeface="Lucida Console"/>
              </a:rPr>
              <a:t> {...}; </a:t>
            </a:r>
            <a:r>
              <a:rPr lang="en-US" dirty="0"/>
              <a:t>can be instantiated by the following call: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723310"/>
            <a:ext cx="8229600" cy="47428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(... constructor arguments ...);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12885"/>
            <a:ext cx="8229600" cy="870971"/>
          </a:xfrm>
        </p:spPr>
        <p:txBody>
          <a:bodyPr/>
          <a:lstStyle/>
          <a:p>
            <a:r>
              <a:rPr lang="en-US" dirty="0"/>
              <a:t>To communicate with this class in the future, a proxy to it must be </a:t>
            </a:r>
            <a:r>
              <a:rPr lang="en-US" dirty="0" smtClean="0"/>
              <a:t>retained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475068"/>
            <a:ext cx="8229600" cy="113679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proxy =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(... constructor arguments ...);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AF201-C85D-6C40-92AB-9574263DA8D2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8852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Proxies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8"/>
            <a:ext cx="8229600" cy="2558252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 err="1"/>
              <a:t>chare’s</a:t>
            </a:r>
            <a:r>
              <a:rPr lang="en-US" dirty="0"/>
              <a:t> own proxy can be obtained through a special </a:t>
            </a:r>
            <a:r>
              <a:rPr lang="en-US" dirty="0" smtClean="0"/>
              <a:t>variable </a:t>
            </a:r>
            <a:r>
              <a:rPr lang="en-US" dirty="0" err="1" smtClean="0">
                <a:latin typeface="Lucida Console"/>
                <a:cs typeface="Lucida Console"/>
              </a:rPr>
              <a:t>thisProxy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 err="1"/>
              <a:t>Chare</a:t>
            </a:r>
            <a:r>
              <a:rPr lang="en-US" dirty="0"/>
              <a:t> proxies can also be passed so </a:t>
            </a:r>
            <a:r>
              <a:rPr lang="en-US" dirty="0" err="1"/>
              <a:t>chares</a:t>
            </a:r>
            <a:r>
              <a:rPr lang="en-US" dirty="0"/>
              <a:t> can learn about others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this snippet, </a:t>
            </a:r>
            <a:r>
              <a:rPr lang="en-US" dirty="0" err="1">
                <a:latin typeface="Lucida Console"/>
                <a:cs typeface="Lucida Console"/>
              </a:rPr>
              <a:t>MyChare</a:t>
            </a:r>
            <a:r>
              <a:rPr lang="en-US" dirty="0"/>
              <a:t> learns about a </a:t>
            </a:r>
            <a:r>
              <a:rPr lang="en-US" dirty="0" err="1"/>
              <a:t>chare</a:t>
            </a:r>
            <a:r>
              <a:rPr lang="en-US" dirty="0"/>
              <a:t> instance </a:t>
            </a:r>
            <a:r>
              <a:rPr lang="en-US" dirty="0">
                <a:latin typeface="Lucida Console"/>
                <a:cs typeface="Lucida Console"/>
              </a:rPr>
              <a:t>main</a:t>
            </a:r>
            <a:r>
              <a:rPr lang="en-US" dirty="0"/>
              <a:t> , </a:t>
            </a:r>
            <a:r>
              <a:rPr lang="en-US" dirty="0" smtClean="0"/>
              <a:t>and then </a:t>
            </a:r>
            <a:r>
              <a:rPr lang="en-US" dirty="0"/>
              <a:t>invokes a method on it: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3468230"/>
            <a:ext cx="822960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962097"/>
            <a:ext cx="8229600" cy="51658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/>
              <a:t>foobar2(</a:t>
            </a:r>
            <a:r>
              <a:rPr lang="en-US" dirty="0" err="1"/>
              <a:t>CProxy</a:t>
            </a:r>
            <a:r>
              <a:rPr lang="en-US" dirty="0"/>
              <a:t> Main main);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478684"/>
            <a:ext cx="822960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5034835"/>
            <a:ext cx="8229600" cy="145338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::foobar2(</a:t>
            </a:r>
            <a:r>
              <a:rPr lang="en-US" dirty="0" err="1"/>
              <a:t>CProxy</a:t>
            </a:r>
            <a:r>
              <a:rPr lang="en-US" dirty="0"/>
              <a:t> Main main)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main.foo</a:t>
            </a:r>
            <a:r>
              <a:rPr lang="en-US" dirty="0"/>
              <a:t>()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CF2ED-A209-8241-96E4-43915ACF07C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3802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Termination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4710"/>
            <a:ext cx="8229600" cy="430475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There is a special system call </a:t>
            </a:r>
            <a:r>
              <a:rPr lang="en-US" sz="2800" dirty="0" err="1">
                <a:latin typeface="Lucida Console"/>
                <a:cs typeface="Lucida Console"/>
              </a:rPr>
              <a:t>CkExit</a:t>
            </a:r>
            <a:r>
              <a:rPr lang="en-US" sz="2800" dirty="0">
                <a:latin typeface="Lucida Console"/>
                <a:cs typeface="Lucida Console"/>
              </a:rPr>
              <a:t>() </a:t>
            </a:r>
            <a:r>
              <a:rPr lang="en-US" sz="2800" dirty="0"/>
              <a:t>that terminates the parallel execution on all processors (but it is called on one processor) and performs the requisite cleanup</a:t>
            </a:r>
          </a:p>
          <a:p>
            <a:r>
              <a:rPr lang="en-US" sz="2800" dirty="0"/>
              <a:t>The traditional </a:t>
            </a:r>
            <a:r>
              <a:rPr lang="en-US" sz="2800" dirty="0">
                <a:latin typeface="Lucida Console"/>
                <a:cs typeface="Lucida Console"/>
              </a:rPr>
              <a:t>exit() </a:t>
            </a:r>
            <a:r>
              <a:rPr lang="en-US" sz="2800" dirty="0"/>
              <a:t>is </a:t>
            </a:r>
            <a:r>
              <a:rPr lang="en-US" sz="2800" dirty="0" smtClean="0"/>
              <a:t>insufficient because it only terminates one process, not the entire parallel job (and will cause a hang)</a:t>
            </a:r>
          </a:p>
          <a:p>
            <a:r>
              <a:rPr lang="en-US" sz="2800" dirty="0" err="1" smtClean="0">
                <a:latin typeface="Lucida Console"/>
                <a:cs typeface="Lucida Console"/>
              </a:rPr>
              <a:t>CkExit</a:t>
            </a:r>
            <a:r>
              <a:rPr lang="en-US" sz="2800" dirty="0" smtClean="0">
                <a:latin typeface="Lucida Console"/>
                <a:cs typeface="Lucida Console"/>
              </a:rPr>
              <a:t>() </a:t>
            </a:r>
            <a:r>
              <a:rPr lang="en-US" sz="2800" dirty="0" smtClean="0"/>
              <a:t>should be called when you can safely terminate the application (you may want to synchronize before calling this)</a:t>
            </a:r>
            <a:endParaRPr lang="en-US" sz="28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8C7C0-37F0-2A45-A738-E90CF944817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03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Harnessing Parallelism: Challenges 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000" dirty="0"/>
              <a:t>Trends in System Architecture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400" dirty="0"/>
              <a:t>However, compute resources are not faster cores, but more cores </a:t>
            </a:r>
          </a:p>
          <a:p>
            <a:r>
              <a:rPr lang="en-US" sz="2400" dirty="0"/>
              <a:t>Unprecedented levels of available concurrency </a:t>
            </a:r>
          </a:p>
          <a:p>
            <a:pPr lvl="1"/>
            <a:r>
              <a:rPr lang="en-US" sz="2000" dirty="0" smtClean="0"/>
              <a:t>IBM </a:t>
            </a:r>
            <a:r>
              <a:rPr lang="en-US" sz="2000" dirty="0"/>
              <a:t>BG/Q </a:t>
            </a:r>
          </a:p>
          <a:p>
            <a:pPr lvl="2"/>
            <a:r>
              <a:rPr lang="en-US" sz="1800" dirty="0" smtClean="0"/>
              <a:t>‘</a:t>
            </a:r>
            <a:r>
              <a:rPr lang="en-US" sz="1800" dirty="0"/>
              <a:t>Sequoia’: 1,572,864 cores </a:t>
            </a:r>
          </a:p>
          <a:p>
            <a:pPr lvl="2"/>
            <a:r>
              <a:rPr lang="en-US" sz="1800" dirty="0" smtClean="0"/>
              <a:t>‘</a:t>
            </a:r>
            <a:r>
              <a:rPr lang="en-US" sz="1800" dirty="0"/>
              <a:t>Mira’: 786,432 cores </a:t>
            </a:r>
          </a:p>
          <a:p>
            <a:pPr lvl="1"/>
            <a:r>
              <a:rPr lang="en-US" sz="2000" dirty="0" smtClean="0"/>
              <a:t>Cray </a:t>
            </a:r>
            <a:endParaRPr lang="en-US" sz="2000" dirty="0"/>
          </a:p>
          <a:p>
            <a:pPr lvl="2"/>
            <a:r>
              <a:rPr lang="en-US" sz="1800" dirty="0" smtClean="0"/>
              <a:t>XE6</a:t>
            </a:r>
            <a:r>
              <a:rPr lang="en-US" sz="1800" dirty="0"/>
              <a:t>+XK6 ‘</a:t>
            </a:r>
            <a:r>
              <a:rPr lang="en-US" sz="1800" dirty="0" err="1"/>
              <a:t>Bluewaters</a:t>
            </a:r>
            <a:r>
              <a:rPr lang="en-US" sz="1800" dirty="0"/>
              <a:t>‘: 386,816 </a:t>
            </a:r>
            <a:r>
              <a:rPr lang="en-US" sz="1800" dirty="0" smtClean="0"/>
              <a:t>cores </a:t>
            </a:r>
            <a:endParaRPr lang="en-US" sz="1800" dirty="0"/>
          </a:p>
          <a:p>
            <a:pPr lvl="2"/>
            <a:r>
              <a:rPr lang="en-US" sz="1800" dirty="0" smtClean="0"/>
              <a:t>XK6 </a:t>
            </a:r>
            <a:r>
              <a:rPr lang="en-US" sz="1800" dirty="0"/>
              <a:t>‘Titan’: 299,008 cores </a:t>
            </a:r>
          </a:p>
          <a:p>
            <a:pPr lvl="1"/>
            <a:r>
              <a:rPr lang="en-US" sz="2000" dirty="0" smtClean="0"/>
              <a:t>K </a:t>
            </a:r>
            <a:r>
              <a:rPr lang="en-US" sz="2000" dirty="0"/>
              <a:t>Supercomputer: 705,024 cores </a:t>
            </a:r>
            <a:endParaRPr lang="en-US" sz="2000" dirty="0" smtClean="0"/>
          </a:p>
          <a:p>
            <a:r>
              <a:rPr lang="en-US" sz="2400" dirty="0" smtClean="0"/>
              <a:t>Mid</a:t>
            </a:r>
            <a:r>
              <a:rPr lang="en-US" sz="2400" dirty="0"/>
              <a:t>-size clusters will be ubiquitous </a:t>
            </a:r>
          </a:p>
          <a:p>
            <a:endParaRPr lang="en-US" sz="2400" dirty="0"/>
          </a:p>
        </p:txBody>
      </p:sp>
      <p:pic>
        <p:nvPicPr>
          <p:cNvPr id="8" name="Content Placeholder 7" descr="mira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3" b="11623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Each thread of execution has to:</a:t>
            </a:r>
          </a:p>
          <a:p>
            <a:pPr lvl="1"/>
            <a:r>
              <a:rPr lang="en-US" dirty="0" smtClean="0"/>
              <a:t>Operate on lesser data</a:t>
            </a:r>
          </a:p>
          <a:p>
            <a:pPr lvl="1"/>
            <a:r>
              <a:rPr lang="en-US" dirty="0" smtClean="0"/>
              <a:t>Wait relatively longer for remote data</a:t>
            </a:r>
          </a:p>
          <a:p>
            <a:r>
              <a:rPr lang="en-US" dirty="0" smtClean="0"/>
              <a:t>Have to operate in </a:t>
            </a:r>
            <a:r>
              <a:rPr lang="en-US" b="1" dirty="0" smtClean="0"/>
              <a:t>strong scaling</a:t>
            </a:r>
            <a:r>
              <a:rPr lang="en-US" dirty="0" smtClean="0"/>
              <a:t> regime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Implications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69878-E4FC-4B4F-8757-96654B5071D4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314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7" grpId="0" uiExpand="1" build="p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Creation Example: .ci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6685"/>
            <a:ext cx="8229600" cy="408389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MyModule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 ∗m);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chare</a:t>
            </a:r>
            <a:r>
              <a:rPr lang="en-US" b="1" dirty="0" smtClean="0"/>
              <a:t> </a:t>
            </a:r>
            <a:r>
              <a:rPr lang="en-US" dirty="0" smtClean="0"/>
              <a:t>Simple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 smtClean="0"/>
              <a:t>Simple(</a:t>
            </a:r>
            <a:r>
              <a:rPr lang="en-US" b="1" dirty="0" err="1" smtClean="0"/>
              <a:t>int</a:t>
            </a:r>
            <a:r>
              <a:rPr lang="en-US" dirty="0" smtClean="0"/>
              <a:t> x, </a:t>
            </a:r>
            <a:r>
              <a:rPr lang="en-US" b="1" dirty="0" smtClean="0"/>
              <a:t>double</a:t>
            </a:r>
            <a:r>
              <a:rPr lang="en-US" dirty="0" smtClean="0"/>
              <a:t> y);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EBE08-69FE-AE47-994E-57F0205EB69A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71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Creation Example: .C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&lt;</a:t>
            </a:r>
            <a:r>
              <a:rPr lang="en-US" dirty="0" err="1"/>
              <a:t>stdio.h</a:t>
            </a:r>
            <a:r>
              <a:rPr lang="en-US" dirty="0"/>
              <a:t>&gt;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”</a:t>
            </a:r>
            <a:r>
              <a:rPr lang="en-US" dirty="0" err="1"/>
              <a:t>MyModule.decl.h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</a:t>
            </a:r>
            <a:r>
              <a:rPr lang="en-US" dirty="0"/>
              <a:t> Main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public</a:t>
            </a:r>
            <a:r>
              <a:rPr lang="en-US" dirty="0"/>
              <a:t>: Main(</a:t>
            </a:r>
            <a:r>
              <a:rPr lang="en-US" dirty="0" err="1"/>
              <a:t>CkArgMsg</a:t>
            </a:r>
            <a:r>
              <a:rPr lang="en-US" dirty="0"/>
              <a:t>∗ m)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”Hello World!”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smtClean="0"/>
              <a:t>m-&gt;</a:t>
            </a:r>
            <a:r>
              <a:rPr lang="en-US" dirty="0" err="1" smtClean="0"/>
              <a:t>argc</a:t>
            </a:r>
            <a:r>
              <a:rPr lang="en-US" dirty="0" smtClean="0"/>
              <a:t> &gt; 1) </a:t>
            </a:r>
            <a:r>
              <a:rPr lang="en-US" dirty="0" err="1" smtClean="0"/>
              <a:t>ckout</a:t>
            </a:r>
            <a:r>
              <a:rPr lang="en-US" dirty="0" smtClean="0"/>
              <a:t> &lt;&lt; “ Hello” &lt;&lt; m-&gt;</a:t>
            </a:r>
            <a:r>
              <a:rPr lang="en-US" dirty="0" err="1" smtClean="0"/>
              <a:t>argv</a:t>
            </a:r>
            <a:r>
              <a:rPr lang="en-US" dirty="0" smtClean="0"/>
              <a:t>[1] &lt;&lt; “!!!” &lt;&lt; </a:t>
            </a:r>
            <a:r>
              <a:rPr lang="en-US" dirty="0" err="1" smtClean="0"/>
              <a:t>endl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double</a:t>
            </a:r>
            <a:r>
              <a:rPr lang="en-US" dirty="0" smtClean="0"/>
              <a:t> pi  = 3.1415;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CProxy_Simple</a:t>
            </a:r>
            <a:r>
              <a:rPr lang="en-US" dirty="0" smtClean="0"/>
              <a:t>::</a:t>
            </a:r>
            <a:r>
              <a:rPr lang="en-US" dirty="0" err="1" smtClean="0"/>
              <a:t>ckNew</a:t>
            </a:r>
            <a:r>
              <a:rPr lang="en-US" dirty="0" smtClean="0"/>
              <a:t>(12, pi);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r>
              <a:rPr lang="en-US" b="1" dirty="0" smtClean="0"/>
              <a:t>class</a:t>
            </a:r>
            <a:r>
              <a:rPr lang="en-US" dirty="0" smtClean="0"/>
              <a:t> Simple : 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dirty="0" err="1" smtClean="0"/>
              <a:t>CBase_Simple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b="1" dirty="0" smtClean="0"/>
              <a:t>public</a:t>
            </a:r>
            <a:r>
              <a:rPr lang="en-US" dirty="0" smtClean="0"/>
              <a:t>: Simple(</a:t>
            </a:r>
            <a:r>
              <a:rPr lang="en-US" b="1" dirty="0" err="1" smtClean="0"/>
              <a:t>int</a:t>
            </a:r>
            <a:r>
              <a:rPr lang="en-US" dirty="0" smtClean="0"/>
              <a:t> x, </a:t>
            </a:r>
            <a:r>
              <a:rPr lang="en-US" b="1" dirty="0" smtClean="0"/>
              <a:t>double</a:t>
            </a:r>
            <a:r>
              <a:rPr lang="en-US" dirty="0" smtClean="0"/>
              <a:t> y)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ckout</a:t>
            </a:r>
            <a:r>
              <a:rPr lang="en-US" dirty="0" smtClean="0"/>
              <a:t> &lt;&lt; “ Hello from a simple </a:t>
            </a:r>
            <a:r>
              <a:rPr lang="en-US" dirty="0" err="1" smtClean="0"/>
              <a:t>chare</a:t>
            </a:r>
            <a:r>
              <a:rPr lang="en-US" dirty="0" smtClean="0"/>
              <a:t> running on ” &lt;&lt; </a:t>
            </a:r>
            <a:r>
              <a:rPr lang="en-US" dirty="0" err="1" smtClean="0"/>
              <a:t>CkMyPe</a:t>
            </a:r>
            <a:r>
              <a:rPr lang="en-US" dirty="0" smtClean="0"/>
              <a:t>() &lt;&lt; </a:t>
            </a:r>
            <a:r>
              <a:rPr lang="en-US" dirty="0" err="1" smtClean="0"/>
              <a:t>endl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ckout</a:t>
            </a:r>
            <a:r>
              <a:rPr lang="en-US" dirty="0" smtClean="0"/>
              <a:t> &lt;&lt; “ Area of a circle of radius” &lt;&lt; x &lt;&lt; “ is ” &lt;&lt; y*x*x &lt;&lt; </a:t>
            </a:r>
            <a:r>
              <a:rPr lang="en-US" dirty="0" err="1" smtClean="0"/>
              <a:t>endl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CkExit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#include </a:t>
            </a:r>
            <a:r>
              <a:rPr lang="en-US" dirty="0" smtClean="0"/>
              <a:t>“</a:t>
            </a:r>
            <a:r>
              <a:rPr lang="en-US" dirty="0" err="1" smtClean="0"/>
              <a:t>MyModule.def.h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98192-FB6A-8E44-9727-3F11A17B21C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745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864766"/>
          </a:xfrm>
        </p:spPr>
        <p:txBody>
          <a:bodyPr/>
          <a:lstStyle/>
          <a:p>
            <a:r>
              <a:rPr lang="en-US" dirty="0"/>
              <a:t>Entry methods are invoked by performing a C++ method call on a </a:t>
            </a:r>
            <a:r>
              <a:rPr lang="en-US" dirty="0" err="1"/>
              <a:t>chare’s</a:t>
            </a:r>
            <a:r>
              <a:rPr lang="en-US" dirty="0"/>
              <a:t> proxy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810719"/>
            <a:ext cx="8229600" cy="227424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proxy =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(... constructor arguments ...);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proxy.foo</a:t>
            </a:r>
            <a:r>
              <a:rPr lang="en-US" dirty="0"/>
              <a:t>();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proxy.bar</a:t>
            </a:r>
            <a:r>
              <a:rPr lang="en-US" dirty="0"/>
              <a:t>(5);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84967"/>
            <a:ext cx="8229600" cy="2095289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Lucida Console"/>
                <a:cs typeface="Lucida Console"/>
              </a:rPr>
              <a:t>foo</a:t>
            </a:r>
            <a:r>
              <a:rPr lang="en-US" dirty="0"/>
              <a:t> and </a:t>
            </a:r>
            <a:r>
              <a:rPr lang="en-US" dirty="0">
                <a:latin typeface="Lucida Console"/>
                <a:cs typeface="Lucida Console"/>
              </a:rPr>
              <a:t>bar</a:t>
            </a:r>
            <a:r>
              <a:rPr lang="en-US" dirty="0"/>
              <a:t> methods will then be executed with the arguments, wherever the created </a:t>
            </a:r>
            <a:r>
              <a:rPr lang="en-US" dirty="0" err="1"/>
              <a:t>chare</a:t>
            </a:r>
            <a:r>
              <a:rPr lang="en-US" dirty="0"/>
              <a:t>, </a:t>
            </a:r>
            <a:r>
              <a:rPr lang="en-US" dirty="0" err="1">
                <a:latin typeface="Consolas"/>
                <a:cs typeface="Consolas"/>
              </a:rPr>
              <a:t>MyChare</a:t>
            </a:r>
            <a:r>
              <a:rPr lang="en-US" dirty="0"/>
              <a:t>, happens to live</a:t>
            </a:r>
          </a:p>
          <a:p>
            <a:r>
              <a:rPr lang="en-US" dirty="0"/>
              <a:t>The policy is one-at-a-time scheduling (that is, one entry method on one </a:t>
            </a:r>
            <a:r>
              <a:rPr lang="en-US" dirty="0" err="1"/>
              <a:t>chare</a:t>
            </a:r>
            <a:r>
              <a:rPr lang="en-US" dirty="0"/>
              <a:t> executes on a processor at a time)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89252-12D6-8D42-8554-44BFD68AD137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8566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Method invocation is not ordered (between </a:t>
            </a:r>
            <a:r>
              <a:rPr lang="en-US" dirty="0" err="1"/>
              <a:t>chares</a:t>
            </a:r>
            <a:r>
              <a:rPr lang="en-US" dirty="0"/>
              <a:t>, entry methods on one </a:t>
            </a:r>
            <a:r>
              <a:rPr lang="en-US" dirty="0" err="1"/>
              <a:t>chare</a:t>
            </a:r>
            <a:r>
              <a:rPr lang="en-US" dirty="0"/>
              <a:t>, etc.)!</a:t>
            </a:r>
          </a:p>
          <a:p>
            <a:r>
              <a:rPr lang="en-US" dirty="0"/>
              <a:t>For example, if a </a:t>
            </a:r>
            <a:r>
              <a:rPr lang="en-US" dirty="0" err="1"/>
              <a:t>chare</a:t>
            </a:r>
            <a:r>
              <a:rPr lang="en-US" dirty="0"/>
              <a:t> executes this code: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039236"/>
            <a:ext cx="8229600" cy="86767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proxy = </a:t>
            </a: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(); </a:t>
            </a:r>
            <a:r>
              <a:rPr lang="en-US" dirty="0" err="1"/>
              <a:t>proxy.foo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err="1"/>
              <a:t>proxy.bar</a:t>
            </a:r>
            <a:r>
              <a:rPr lang="en-US" dirty="0"/>
              <a:t>(5);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2906906"/>
            <a:ext cx="8229600" cy="489583"/>
          </a:xfrm>
        </p:spPr>
        <p:txBody>
          <a:bodyPr/>
          <a:lstStyle/>
          <a:p>
            <a:r>
              <a:rPr lang="en-US" dirty="0"/>
              <a:t>These prints may occur in </a:t>
            </a:r>
            <a:r>
              <a:rPr lang="en-US" b="1" dirty="0"/>
              <a:t>any</a:t>
            </a:r>
            <a:r>
              <a:rPr lang="en-US" dirty="0"/>
              <a:t> order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3396489"/>
            <a:ext cx="8229600" cy="278376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::foo() {</a:t>
            </a:r>
          </a:p>
          <a:p>
            <a:pPr marL="0" indent="0">
              <a:buNone/>
            </a:pPr>
            <a:r>
              <a:rPr lang="en-US" dirty="0" err="1"/>
              <a:t>ckout</a:t>
            </a:r>
            <a:r>
              <a:rPr lang="en-US" dirty="0"/>
              <a:t> &lt;&lt; ”foo executes”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::bar(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param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err="1"/>
              <a:t>ckout</a:t>
            </a:r>
            <a:r>
              <a:rPr lang="en-US" dirty="0"/>
              <a:t> &lt;&lt; ”bar executes with ” &lt;&lt; </a:t>
            </a:r>
            <a:r>
              <a:rPr lang="en-US" dirty="0" err="1"/>
              <a:t>param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A0571-F813-ED4B-A840-104584464B5D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7290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589374"/>
          </a:xfrm>
        </p:spPr>
        <p:txBody>
          <a:bodyPr>
            <a:normAutofit/>
          </a:bodyPr>
          <a:lstStyle/>
          <a:p>
            <a:r>
              <a:rPr lang="en-US" dirty="0"/>
              <a:t>For example, if a </a:t>
            </a:r>
            <a:r>
              <a:rPr lang="en-US" dirty="0" err="1"/>
              <a:t>chare</a:t>
            </a:r>
            <a:r>
              <a:rPr lang="en-US" dirty="0"/>
              <a:t> invokes the same entry method twice: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494797"/>
            <a:ext cx="8229600" cy="76952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proxy.bar</a:t>
            </a:r>
            <a:r>
              <a:rPr lang="en-US" dirty="0"/>
              <a:t>(7);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proxy.bar</a:t>
            </a:r>
            <a:r>
              <a:rPr lang="en-US" dirty="0"/>
              <a:t>(5);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2282970"/>
            <a:ext cx="8229600" cy="516838"/>
          </a:xfrm>
        </p:spPr>
        <p:txBody>
          <a:bodyPr/>
          <a:lstStyle/>
          <a:p>
            <a:r>
              <a:rPr lang="en-US" dirty="0"/>
              <a:t>These may be delivered in </a:t>
            </a:r>
            <a:r>
              <a:rPr lang="en-US" b="1" dirty="0"/>
              <a:t>any</a:t>
            </a:r>
            <a:r>
              <a:rPr lang="en-US" dirty="0"/>
              <a:t> order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2825038"/>
            <a:ext cx="8229600" cy="113679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::bar(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param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”bar executes with ” &lt;&lt; </a:t>
            </a:r>
            <a:r>
              <a:rPr lang="en-US" dirty="0" err="1"/>
              <a:t>param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3961828"/>
            <a:ext cx="8229600" cy="16932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Output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OR</a:t>
            </a:r>
            <a:endParaRPr lang="en-US" b="1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457200" y="4478667"/>
            <a:ext cx="8229600" cy="76952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bar executes with 5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bar </a:t>
            </a:r>
            <a:r>
              <a:rPr lang="en-US" dirty="0"/>
              <a:t>executes with 7</a:t>
            </a: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457200" y="5655070"/>
            <a:ext cx="8229600" cy="76952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bar </a:t>
            </a:r>
            <a:r>
              <a:rPr lang="en-US" dirty="0"/>
              <a:t>executes with </a:t>
            </a:r>
            <a:r>
              <a:rPr lang="en-US" dirty="0" smtClean="0"/>
              <a:t>7</a:t>
            </a:r>
          </a:p>
          <a:p>
            <a:pPr marL="0" indent="0">
              <a:buNone/>
            </a:pPr>
            <a:r>
              <a:rPr lang="en-US" dirty="0"/>
              <a:t>bar executes with </a:t>
            </a:r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10B8E-8FA5-5249-B52C-2D0045AE7F6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4487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Example: .ci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8391"/>
            <a:ext cx="8229600" cy="404353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MyModule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 ∗m);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chare</a:t>
            </a:r>
            <a:r>
              <a:rPr lang="en-US" dirty="0" smtClean="0"/>
              <a:t> </a:t>
            </a:r>
            <a:r>
              <a:rPr lang="en-US" dirty="0"/>
              <a:t>Simple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Simple(</a:t>
            </a:r>
            <a:r>
              <a:rPr lang="en-US" b="1" dirty="0"/>
              <a:t>double</a:t>
            </a:r>
            <a:r>
              <a:rPr lang="en-US" dirty="0"/>
              <a:t> y);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findArea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radius, </a:t>
            </a:r>
            <a:r>
              <a:rPr lang="en-US" b="1" dirty="0" err="1"/>
              <a:t>bool</a:t>
            </a:r>
            <a:r>
              <a:rPr lang="en-US" dirty="0"/>
              <a:t> done);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37630-96F4-C348-92D0-8BA579BE92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034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Example: .C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528176"/>
          </a:xfrm>
        </p:spPr>
        <p:txBody>
          <a:bodyPr/>
          <a:lstStyle/>
          <a:p>
            <a:r>
              <a:rPr lang="en-US" dirty="0"/>
              <a:t>Does this program execute correctly?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438153"/>
            <a:ext cx="8229600" cy="498763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Main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 smtClean="0"/>
              <a:t>CBase</a:t>
            </a:r>
            <a:r>
              <a:rPr lang="en-US" dirty="0" smtClean="0"/>
              <a:t>_ </a:t>
            </a:r>
            <a:r>
              <a:rPr lang="en-US" dirty="0"/>
              <a:t>Main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m)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double</a:t>
            </a:r>
            <a:r>
              <a:rPr lang="en-US" dirty="0" smtClean="0"/>
              <a:t> </a:t>
            </a:r>
            <a:r>
              <a:rPr lang="en-US" dirty="0"/>
              <a:t>pi = 3.1415;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/>
              <a:t>Simple </a:t>
            </a:r>
            <a:r>
              <a:rPr lang="en-US" dirty="0" err="1"/>
              <a:t>sim</a:t>
            </a:r>
            <a:r>
              <a:rPr lang="en-US" dirty="0"/>
              <a:t> = </a:t>
            </a:r>
            <a:r>
              <a:rPr lang="en-US" dirty="0" err="1"/>
              <a:t>CProxy</a:t>
            </a:r>
            <a:r>
              <a:rPr lang="en-US" dirty="0"/>
              <a:t> Simple::</a:t>
            </a:r>
            <a:r>
              <a:rPr lang="en-US" dirty="0" err="1"/>
              <a:t>ckNew</a:t>
            </a:r>
            <a:r>
              <a:rPr lang="en-US" dirty="0"/>
              <a:t>(pi);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for</a:t>
            </a:r>
            <a:r>
              <a:rPr lang="en-US" dirty="0" smtClean="0"/>
              <a:t> (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= 1; </a:t>
            </a:r>
            <a:r>
              <a:rPr lang="en-US" dirty="0" err="1" smtClean="0"/>
              <a:t>i</a:t>
            </a:r>
            <a:r>
              <a:rPr lang="en-US" dirty="0" smtClean="0"/>
              <a:t>&lt; 10; </a:t>
            </a:r>
            <a:r>
              <a:rPr lang="en-US" dirty="0" err="1" smtClean="0"/>
              <a:t>i</a:t>
            </a:r>
            <a:r>
              <a:rPr lang="en-US" dirty="0" smtClean="0"/>
              <a:t>++) </a:t>
            </a:r>
            <a:r>
              <a:rPr lang="en-US" dirty="0" err="1" smtClean="0"/>
              <a:t>sim.findArea</a:t>
            </a:r>
            <a:r>
              <a:rPr lang="en-US" dirty="0" smtClean="0"/>
              <a:t>(</a:t>
            </a:r>
            <a:r>
              <a:rPr lang="en-US" dirty="0" err="1" smtClean="0"/>
              <a:t>i</a:t>
            </a:r>
            <a:r>
              <a:rPr lang="en-US" dirty="0" smtClean="0"/>
              <a:t>, </a:t>
            </a:r>
            <a:r>
              <a:rPr lang="en-US" b="1" dirty="0" smtClean="0"/>
              <a:t>false</a:t>
            </a:r>
            <a:r>
              <a:rPr lang="en-US" dirty="0" smtClean="0"/>
              <a:t>); 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sim.findArea</a:t>
            </a:r>
            <a:r>
              <a:rPr lang="en-US" dirty="0"/>
              <a:t>(10, </a:t>
            </a:r>
            <a:r>
              <a:rPr lang="en-US" b="1" dirty="0"/>
              <a:t>true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dirty="0" smtClean="0"/>
              <a:t> </a:t>
            </a:r>
            <a:r>
              <a:rPr lang="en-US" dirty="0"/>
              <a:t>Simple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Simple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float</a:t>
            </a:r>
            <a:r>
              <a:rPr lang="en-US" dirty="0" smtClean="0"/>
              <a:t> </a:t>
            </a:r>
            <a:r>
              <a:rPr lang="en-US" dirty="0"/>
              <a:t>y;</a:t>
            </a:r>
          </a:p>
          <a:p>
            <a:pPr marL="0" indent="0">
              <a:buNone/>
            </a:pPr>
            <a:r>
              <a:rPr lang="en-US" dirty="0" smtClean="0"/>
              <a:t>   Simple</a:t>
            </a:r>
            <a:r>
              <a:rPr lang="en-US" dirty="0"/>
              <a:t>(</a:t>
            </a:r>
            <a:r>
              <a:rPr lang="en-US" b="1" dirty="0"/>
              <a:t>double</a:t>
            </a:r>
            <a:r>
              <a:rPr lang="en-US" dirty="0"/>
              <a:t> pi) {</a:t>
            </a:r>
          </a:p>
          <a:p>
            <a:pPr marL="0" indent="0">
              <a:buNone/>
            </a:pPr>
            <a:r>
              <a:rPr lang="en-US" dirty="0" smtClean="0"/>
              <a:t>      y </a:t>
            </a:r>
            <a:r>
              <a:rPr lang="en-US" dirty="0"/>
              <a:t>= pi;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”Hello from a simple </a:t>
            </a:r>
            <a:r>
              <a:rPr lang="en-US" dirty="0" err="1"/>
              <a:t>chare</a:t>
            </a:r>
            <a:r>
              <a:rPr lang="en-US" dirty="0"/>
              <a:t> running on ” &lt;&lt; </a:t>
            </a:r>
            <a:r>
              <a:rPr lang="en-US" dirty="0" err="1"/>
              <a:t>CkMyPe</a:t>
            </a:r>
            <a:r>
              <a:rPr lang="en-US" dirty="0"/>
              <a:t>() &lt;&lt; </a:t>
            </a:r>
            <a:r>
              <a:rPr lang="en-US" dirty="0" err="1"/>
              <a:t>endl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/>
              <a:t>findArea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r, </a:t>
            </a:r>
            <a:r>
              <a:rPr lang="en-US" b="1" dirty="0" err="1"/>
              <a:t>bool</a:t>
            </a:r>
            <a:r>
              <a:rPr lang="en-US" dirty="0"/>
              <a:t> done)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”Area of a circle of radius” &lt;&lt; r &lt;&lt; ” is ” &lt;&lt; </a:t>
            </a:r>
            <a:r>
              <a:rPr lang="en-US" dirty="0" err="1"/>
              <a:t>y∗r∗r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(done) </a:t>
            </a:r>
            <a:r>
              <a:rPr lang="en-US" dirty="0" err="1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4D661-CDDA-EB4B-8920-0BA3B6EDE579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8944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types and entry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409469"/>
            <a:ext cx="8229600" cy="1619831"/>
          </a:xfrm>
        </p:spPr>
        <p:txBody>
          <a:bodyPr>
            <a:normAutofit fontScale="92500"/>
          </a:bodyPr>
          <a:lstStyle/>
          <a:p>
            <a:r>
              <a:rPr lang="en-US" dirty="0"/>
              <a:t>You can pass basic C++ types to entry methods (</a:t>
            </a:r>
            <a:r>
              <a:rPr lang="en-US" dirty="0" err="1"/>
              <a:t>int</a:t>
            </a:r>
            <a:r>
              <a:rPr lang="en-US" dirty="0"/>
              <a:t>, char, </a:t>
            </a:r>
            <a:r>
              <a:rPr lang="en-US" dirty="0" err="1"/>
              <a:t>bool</a:t>
            </a:r>
            <a:r>
              <a:rPr lang="en-US" dirty="0"/>
              <a:t>, etc.)</a:t>
            </a:r>
          </a:p>
          <a:p>
            <a:r>
              <a:rPr lang="en-US" dirty="0"/>
              <a:t>C++ STL data structures can be passed by including </a:t>
            </a:r>
            <a:r>
              <a:rPr lang="en-US" dirty="0" err="1" smtClean="0">
                <a:latin typeface="Consolas"/>
                <a:cs typeface="Consolas"/>
              </a:rPr>
              <a:t>pup_stl.h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/>
              <a:t>Arrays of basic data types can also be passed like this:</a:t>
            </a:r>
          </a:p>
          <a:p>
            <a:r>
              <a:rPr lang="en-US" dirty="0">
                <a:latin typeface="Consolas"/>
                <a:cs typeface="Consolas"/>
              </a:rPr>
              <a:t>.ci</a:t>
            </a:r>
            <a:r>
              <a:rPr lang="en-US" dirty="0"/>
              <a:t> file: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780328" y="3049954"/>
            <a:ext cx="7906471" cy="49413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 err="1"/>
              <a:t>foobar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length, </a:t>
            </a:r>
            <a:r>
              <a:rPr lang="en-US" b="1" dirty="0" err="1"/>
              <a:t>int</a:t>
            </a:r>
            <a:r>
              <a:rPr lang="en-US" dirty="0"/>
              <a:t> data[length]);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75558"/>
            <a:ext cx="8229600" cy="501539"/>
          </a:xfrm>
        </p:spPr>
        <p:txBody>
          <a:bodyPr/>
          <a:lstStyle/>
          <a:p>
            <a:r>
              <a:rPr lang="en-US" dirty="0" smtClean="0">
                <a:latin typeface="Consolas"/>
                <a:cs typeface="Consolas"/>
              </a:rPr>
              <a:t>.C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780328" y="4108067"/>
            <a:ext cx="7906472" cy="1376214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foobar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length, </a:t>
            </a:r>
            <a:r>
              <a:rPr lang="en-US" b="1" dirty="0" err="1"/>
              <a:t>int</a:t>
            </a:r>
            <a:r>
              <a:rPr lang="en-US" b="1" dirty="0"/>
              <a:t>∗ </a:t>
            </a:r>
            <a:r>
              <a:rPr lang="en-US" dirty="0"/>
              <a:t>data) { </a:t>
            </a:r>
            <a:endParaRPr lang="en-US" dirty="0" smtClean="0"/>
          </a:p>
          <a:p>
            <a:pPr marL="0" indent="0">
              <a:buNone/>
            </a:pPr>
            <a:r>
              <a:rPr lang="en-US" i="1" dirty="0" smtClean="0"/>
              <a:t>   /</a:t>
            </a:r>
            <a:r>
              <a:rPr lang="en-US" i="1" dirty="0"/>
              <a:t>/ ... </a:t>
            </a:r>
            <a:r>
              <a:rPr lang="en-US" i="1" dirty="0" err="1"/>
              <a:t>foobar</a:t>
            </a:r>
            <a:r>
              <a:rPr lang="en-US" i="1" dirty="0"/>
              <a:t> code ...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73616-8CBF-A340-ADE3-98C2EE1DC9BE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562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Objects: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Objects can be grouped into indexed collections </a:t>
            </a:r>
            <a:endParaRPr lang="en-US" dirty="0" smtClean="0"/>
          </a:p>
          <a:p>
            <a:r>
              <a:rPr lang="en-US" dirty="0" smtClean="0"/>
              <a:t>Basic </a:t>
            </a:r>
            <a:r>
              <a:rPr lang="en-US" dirty="0"/>
              <a:t>examples</a:t>
            </a:r>
          </a:p>
          <a:p>
            <a:pPr lvl="1"/>
            <a:r>
              <a:rPr lang="en-US" dirty="0" smtClean="0"/>
              <a:t>Matrix </a:t>
            </a:r>
            <a:r>
              <a:rPr lang="en-US" dirty="0"/>
              <a:t>block</a:t>
            </a:r>
          </a:p>
          <a:p>
            <a:pPr lvl="1"/>
            <a:r>
              <a:rPr lang="en-US" dirty="0" smtClean="0"/>
              <a:t>Chunk </a:t>
            </a:r>
            <a:r>
              <a:rPr lang="en-US" dirty="0"/>
              <a:t>of unstructured mesh</a:t>
            </a:r>
          </a:p>
          <a:p>
            <a:pPr lvl="1"/>
            <a:r>
              <a:rPr lang="en-US" dirty="0" smtClean="0"/>
              <a:t>Portion </a:t>
            </a:r>
            <a:r>
              <a:rPr lang="en-US" dirty="0"/>
              <a:t>of distributed data structure </a:t>
            </a:r>
            <a:endParaRPr lang="en-US" dirty="0" smtClean="0"/>
          </a:p>
          <a:p>
            <a:pPr lvl="1"/>
            <a:r>
              <a:rPr lang="en-US" dirty="0" smtClean="0"/>
              <a:t>Volume </a:t>
            </a:r>
            <a:r>
              <a:rPr lang="en-US" dirty="0"/>
              <a:t>of simulation space</a:t>
            </a:r>
          </a:p>
          <a:p>
            <a:r>
              <a:rPr lang="en-US" dirty="0"/>
              <a:t>Advanced Examples</a:t>
            </a:r>
          </a:p>
          <a:p>
            <a:pPr lvl="1"/>
            <a:r>
              <a:rPr lang="en-US" dirty="0" smtClean="0"/>
              <a:t>Abstract </a:t>
            </a:r>
            <a:r>
              <a:rPr lang="en-US" dirty="0"/>
              <a:t>portions of computation</a:t>
            </a:r>
          </a:p>
          <a:p>
            <a:pPr lvl="1"/>
            <a:r>
              <a:rPr lang="en-US" dirty="0" smtClean="0"/>
              <a:t>Interactions </a:t>
            </a:r>
            <a:r>
              <a:rPr lang="en-US" dirty="0"/>
              <a:t>among basic objects or underlying entities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5D53-EC17-3240-AF13-D8433FB11D5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95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69173"/>
            <a:ext cx="8229600" cy="2941966"/>
          </a:xfrm>
        </p:spPr>
        <p:txBody>
          <a:bodyPr/>
          <a:lstStyle/>
          <a:p>
            <a:r>
              <a:rPr lang="en-US" dirty="0"/>
              <a:t>Structured: 1D, 2D, . . . , 6D </a:t>
            </a:r>
            <a:endParaRPr lang="en-US" dirty="0" smtClean="0"/>
          </a:p>
          <a:p>
            <a:r>
              <a:rPr lang="en-US" dirty="0" smtClean="0"/>
              <a:t>Unstructured</a:t>
            </a:r>
            <a:r>
              <a:rPr lang="en-US" dirty="0"/>
              <a:t>: Anything </a:t>
            </a:r>
            <a:r>
              <a:rPr lang="en-US" dirty="0" err="1"/>
              <a:t>hashable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Dense</a:t>
            </a:r>
            <a:endParaRPr lang="en-US" dirty="0"/>
          </a:p>
          <a:p>
            <a:r>
              <a:rPr lang="en-US" dirty="0"/>
              <a:t>Sparse</a:t>
            </a:r>
          </a:p>
          <a:p>
            <a:r>
              <a:rPr lang="en-US" dirty="0"/>
              <a:t>Static - all created at once </a:t>
            </a:r>
            <a:endParaRPr lang="en-US" dirty="0" smtClean="0"/>
          </a:p>
          <a:p>
            <a:r>
              <a:rPr lang="en-US" dirty="0" smtClean="0"/>
              <a:t>Dynamic </a:t>
            </a:r>
            <a:r>
              <a:rPr lang="en-US" dirty="0"/>
              <a:t>- elements come and go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DAA8-6772-8F4F-9D43-34A061D97D6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886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Harnessing Parallelism: Challenges </a:t>
            </a:r>
            <a:br>
              <a:rPr lang="en-US" sz="3600" dirty="0"/>
            </a:br>
            <a:r>
              <a:rPr lang="en-US" sz="2200" dirty="0" smtClean="0"/>
              <a:t>Next-generation Applications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Need for strong scaling</a:t>
            </a:r>
          </a:p>
          <a:p>
            <a:pPr lvl="1"/>
            <a:r>
              <a:rPr lang="en-US" dirty="0" smtClean="0"/>
              <a:t>Faster solutions (not just larger problems)</a:t>
            </a:r>
          </a:p>
          <a:p>
            <a:r>
              <a:rPr lang="en-US" dirty="0" smtClean="0"/>
              <a:t>Application Characteristics</a:t>
            </a:r>
          </a:p>
          <a:p>
            <a:pPr lvl="1"/>
            <a:r>
              <a:rPr lang="en-US" dirty="0" smtClean="0"/>
              <a:t>Multi-resolution</a:t>
            </a:r>
          </a:p>
          <a:p>
            <a:pPr lvl="2"/>
            <a:r>
              <a:rPr lang="en-US" dirty="0" smtClean="0"/>
              <a:t>Adaptive, spatial and temporal resolutions</a:t>
            </a:r>
          </a:p>
          <a:p>
            <a:pPr lvl="2"/>
            <a:r>
              <a:rPr lang="en-US" dirty="0" smtClean="0"/>
              <a:t>Dynamic/adaptive refinements: to handle application variation</a:t>
            </a:r>
          </a:p>
          <a:p>
            <a:pPr lvl="1"/>
            <a:r>
              <a:rPr lang="en-US" dirty="0" smtClean="0"/>
              <a:t>Multi-module (multi-physics)</a:t>
            </a:r>
          </a:p>
          <a:p>
            <a:pPr lvl="2"/>
            <a:r>
              <a:rPr lang="en-US" dirty="0" smtClean="0"/>
              <a:t>Complex physics in multiple, interacting modules</a:t>
            </a:r>
          </a:p>
          <a:p>
            <a:pPr lvl="1"/>
            <a:r>
              <a:rPr lang="en-US" dirty="0" smtClean="0"/>
              <a:t>Adapt to a volatile computational environment</a:t>
            </a:r>
          </a:p>
          <a:p>
            <a:pPr lvl="1"/>
            <a:r>
              <a:rPr lang="en-US" dirty="0" smtClean="0"/>
              <a:t>Exploit heterogeneous architecture</a:t>
            </a:r>
          </a:p>
          <a:p>
            <a:pPr lvl="1"/>
            <a:r>
              <a:rPr lang="en-US" dirty="0" smtClean="0"/>
              <a:t>Deal with thermal and energy considerations</a:t>
            </a:r>
          </a:p>
          <a:p>
            <a:r>
              <a:rPr lang="en-US" dirty="0" smtClean="0"/>
              <a:t>So? Consequences:</a:t>
            </a:r>
          </a:p>
          <a:p>
            <a:pPr lvl="1"/>
            <a:r>
              <a:rPr lang="en-US" dirty="0" smtClean="0"/>
              <a:t>Must support automated resource management</a:t>
            </a:r>
          </a:p>
          <a:p>
            <a:pPr lvl="1"/>
            <a:r>
              <a:rPr lang="en-US" dirty="0" smtClean="0"/>
              <a:t>Must support interoperability and parallel composition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481D-820C-BD47-8A20-F66B1E586D0A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65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498"/>
            <a:ext cx="8229600" cy="445661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arr</a:t>
            </a:r>
            <a:r>
              <a:rPr lang="en-US" dirty="0"/>
              <a:t> {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array</a:t>
            </a:r>
            <a:r>
              <a:rPr lang="en-US" dirty="0" smtClean="0"/>
              <a:t> </a:t>
            </a:r>
            <a:r>
              <a:rPr lang="en-US" dirty="0"/>
              <a:t>[1D] hello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hello(</a:t>
            </a:r>
            <a:r>
              <a:rPr lang="en-US" b="1" dirty="0" err="1"/>
              <a:t>int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printHello</a:t>
            </a:r>
            <a:r>
              <a:rPr lang="en-US" dirty="0"/>
              <a:t>();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26A7E-4EBE-6B4C-8020-5D4DC21EA2A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546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95574"/>
            <a:ext cx="8229600" cy="558264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”</a:t>
            </a:r>
            <a:r>
              <a:rPr lang="en-US" dirty="0" err="1"/>
              <a:t>arr.decl.h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b="1" dirty="0"/>
              <a:t> </a:t>
            </a:r>
            <a:r>
              <a:rPr lang="en-US" dirty="0"/>
              <a:t>Main :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arraySize</a:t>
            </a:r>
            <a:r>
              <a:rPr lang="en-US" dirty="0"/>
              <a:t> = </a:t>
            </a:r>
            <a:r>
              <a:rPr lang="en-US" dirty="0" err="1"/>
              <a:t>atoi</a:t>
            </a:r>
            <a:r>
              <a:rPr lang="en-US" dirty="0"/>
              <a:t>(</a:t>
            </a:r>
            <a:r>
              <a:rPr lang="en-US" dirty="0" err="1" smtClean="0"/>
              <a:t>msg</a:t>
            </a:r>
            <a:r>
              <a:rPr lang="en-US" dirty="0" smtClean="0"/>
              <a:t>-&gt;</a:t>
            </a:r>
            <a:r>
              <a:rPr lang="en-US" dirty="0" err="1" smtClean="0"/>
              <a:t>argv</a:t>
            </a:r>
            <a:r>
              <a:rPr lang="en-US" dirty="0" smtClean="0"/>
              <a:t>[1]);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CProxy_hello</a:t>
            </a:r>
            <a:r>
              <a:rPr lang="en-US" dirty="0" smtClean="0"/>
              <a:t> p = </a:t>
            </a:r>
            <a:r>
              <a:rPr lang="en-US" dirty="0" err="1" smtClean="0"/>
              <a:t>CProxy</a:t>
            </a:r>
            <a:r>
              <a:rPr lang="en-US" dirty="0" err="1"/>
              <a:t>_</a:t>
            </a:r>
            <a:r>
              <a:rPr lang="en-US" dirty="0" err="1" smtClean="0"/>
              <a:t>hello</a:t>
            </a:r>
            <a:r>
              <a:rPr lang="en-US" dirty="0" smtClean="0"/>
              <a:t>::</a:t>
            </a:r>
            <a:r>
              <a:rPr lang="en-US" dirty="0" err="1" smtClean="0"/>
              <a:t>ckNew</a:t>
            </a:r>
            <a:r>
              <a:rPr lang="en-US" dirty="0" smtClean="0"/>
              <a:t>(</a:t>
            </a:r>
            <a:r>
              <a:rPr lang="en-US" dirty="0" err="1" smtClean="0"/>
              <a:t>arraySize</a:t>
            </a:r>
            <a:r>
              <a:rPr lang="en-US" dirty="0" smtClean="0"/>
              <a:t>, </a:t>
            </a:r>
            <a:r>
              <a:rPr lang="en-US" dirty="0" err="1" smtClean="0"/>
              <a:t>arraySize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p[0].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dirty="0" smtClean="0"/>
              <a:t> hello : </a:t>
            </a:r>
            <a:r>
              <a:rPr lang="en-US" dirty="0" err="1" smtClean="0"/>
              <a:t>CBase_hello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</a:t>
            </a:r>
            <a:r>
              <a:rPr lang="en-US" dirty="0" smtClean="0"/>
              <a:t>hello(</a:t>
            </a:r>
            <a:r>
              <a:rPr lang="en-US" b="1" dirty="0" err="1" smtClean="0"/>
              <a:t>int</a:t>
            </a:r>
            <a:r>
              <a:rPr lang="en-US" dirty="0" smtClean="0"/>
              <a:t> n) : </a:t>
            </a:r>
            <a:r>
              <a:rPr lang="en-US" dirty="0" err="1" smtClean="0"/>
              <a:t>arraySize</a:t>
            </a:r>
            <a:r>
              <a:rPr lang="en-US" dirty="0" smtClean="0"/>
              <a:t>(n)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hello(</a:t>
            </a:r>
            <a:r>
              <a:rPr lang="en-US" dirty="0" err="1" smtClean="0"/>
              <a:t>CkMigrateMessage</a:t>
            </a:r>
            <a:r>
              <a:rPr lang="en-US" dirty="0" smtClean="0"/>
              <a:t>*)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printHello</a:t>
            </a:r>
            <a:r>
              <a:rPr lang="en-US" dirty="0" smtClean="0"/>
              <a:t>()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CkPrintf</a:t>
            </a:r>
            <a:r>
              <a:rPr lang="en-US" dirty="0" smtClean="0"/>
              <a:t>(“PE[%d]: hello from p[%d]\n”, </a:t>
            </a:r>
            <a:r>
              <a:rPr lang="en-US" dirty="0" err="1" smtClean="0"/>
              <a:t>CkMyPe</a:t>
            </a:r>
            <a:r>
              <a:rPr lang="en-US" dirty="0" smtClean="0"/>
              <a:t>(), </a:t>
            </a:r>
            <a:r>
              <a:rPr lang="en-US" dirty="0" err="1" smtClean="0"/>
              <a:t>thisIndex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 </a:t>
            </a:r>
            <a:r>
              <a:rPr lang="en-US" dirty="0" smtClean="0"/>
              <a:t>(</a:t>
            </a:r>
            <a:r>
              <a:rPr lang="en-US" dirty="0" err="1" smtClean="0"/>
              <a:t>thisIndex</a:t>
            </a:r>
            <a:r>
              <a:rPr lang="en-US" dirty="0" smtClean="0"/>
              <a:t> == </a:t>
            </a:r>
            <a:r>
              <a:rPr lang="en-US" dirty="0" err="1" smtClean="0"/>
              <a:t>arraySize</a:t>
            </a:r>
            <a:r>
              <a:rPr lang="en-US" dirty="0" smtClean="0"/>
              <a:t> – 1) </a:t>
            </a:r>
            <a:r>
              <a:rPr lang="en-US" dirty="0" err="1" smtClean="0"/>
              <a:t>CkExit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else</a:t>
            </a:r>
            <a:r>
              <a:rPr lang="en-US" dirty="0" smtClean="0"/>
              <a:t> </a:t>
            </a:r>
            <a:r>
              <a:rPr lang="en-US" dirty="0" err="1" smtClean="0"/>
              <a:t>thisProxy</a:t>
            </a:r>
            <a:r>
              <a:rPr lang="en-US" dirty="0" smtClean="0"/>
              <a:t>[</a:t>
            </a:r>
            <a:r>
              <a:rPr lang="en-US" dirty="0" err="1" smtClean="0"/>
              <a:t>thisIndex</a:t>
            </a:r>
            <a:r>
              <a:rPr lang="en-US" dirty="0" smtClean="0"/>
              <a:t> + 1].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private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arraySize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#include</a:t>
            </a:r>
            <a:r>
              <a:rPr lang="en-US" dirty="0" smtClean="0"/>
              <a:t> “</a:t>
            </a:r>
            <a:r>
              <a:rPr lang="en-US" dirty="0" err="1" smtClean="0"/>
              <a:t>arr.def.h</a:t>
            </a:r>
            <a:r>
              <a:rPr lang="en-US" dirty="0" smtClean="0"/>
              <a:t>”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E7F91-8F6E-3346-8308-FA806A593B2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798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Hello World Array Projections Timeline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925963"/>
          </a:xfrm>
        </p:spPr>
        <p:txBody>
          <a:bodyPr>
            <a:normAutofit fontScale="92500"/>
          </a:bodyPr>
          <a:lstStyle/>
          <a:p>
            <a:r>
              <a:rPr lang="en-US" dirty="0"/>
              <a:t>Add -</a:t>
            </a:r>
            <a:r>
              <a:rPr lang="en-US" dirty="0" err="1">
                <a:latin typeface="Consolas"/>
                <a:cs typeface="Consolas"/>
              </a:rPr>
              <a:t>tracemode</a:t>
            </a:r>
            <a:r>
              <a:rPr lang="en-US" dirty="0"/>
              <a:t> projections to link line to enable tracing</a:t>
            </a:r>
          </a:p>
          <a:p>
            <a:r>
              <a:rPr lang="en-US" dirty="0"/>
              <a:t>Run Projections tool to load trace log files and visualize performance</a:t>
            </a:r>
          </a:p>
        </p:txBody>
      </p:sp>
      <p:pic>
        <p:nvPicPr>
          <p:cNvPr id="8" name="Content Placeholder 7" descr="arrayHelloTimeline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023" b="-12023"/>
          <a:stretch>
            <a:fillRect/>
          </a:stretch>
        </p:blipFill>
        <p:spPr>
          <a:xfrm>
            <a:off x="138113" y="1835150"/>
            <a:ext cx="8858250" cy="3640138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5474535"/>
            <a:ext cx="8229600" cy="862141"/>
          </a:xfrm>
        </p:spPr>
        <p:txBody>
          <a:bodyPr/>
          <a:lstStyle/>
          <a:p>
            <a:r>
              <a:rPr lang="en-US" dirty="0" err="1">
                <a:latin typeface="Consolas"/>
                <a:cs typeface="Consolas"/>
              </a:rPr>
              <a:t>arrayHello</a:t>
            </a:r>
            <a:r>
              <a:rPr lang="en-US" dirty="0"/>
              <a:t> on BG/Q 16 Nodes, mode c16, 1024 elements (4 per process)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12D0-D6C3-584A-99EB-13FA193C843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5524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Declaring a </a:t>
            </a:r>
            <a:r>
              <a:rPr lang="en-US" dirty="0" err="1"/>
              <a:t>Chare</a:t>
            </a:r>
            <a:r>
              <a:rPr lang="en-US" dirty="0"/>
              <a:t> Array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497577"/>
          </a:xfrm>
        </p:spPr>
        <p:txBody>
          <a:bodyPr/>
          <a:lstStyle/>
          <a:p>
            <a:r>
              <a:rPr lang="en-US" dirty="0" smtClean="0"/>
              <a:t>.ci file: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433599"/>
            <a:ext cx="8229600" cy="214982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array</a:t>
            </a:r>
            <a:r>
              <a:rPr lang="en-US" dirty="0"/>
              <a:t> [1d] foo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foo(); </a:t>
            </a:r>
            <a:r>
              <a:rPr lang="en-US" i="1" dirty="0"/>
              <a:t>// constructor </a:t>
            </a:r>
            <a:endParaRPr lang="en-US" i="1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i="1" dirty="0" smtClean="0"/>
              <a:t>/</a:t>
            </a:r>
            <a:r>
              <a:rPr lang="en-US" i="1" dirty="0"/>
              <a:t>/ ... entry methods ...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b="1" dirty="0"/>
              <a:t>array </a:t>
            </a:r>
            <a:r>
              <a:rPr lang="en-US" dirty="0"/>
              <a:t>[2d] bar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 </a:t>
            </a:r>
            <a:r>
              <a:rPr lang="en-US" dirty="0"/>
              <a:t>bar(); </a:t>
            </a:r>
            <a:r>
              <a:rPr lang="en-US" i="1" dirty="0"/>
              <a:t>// constructor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i="1" dirty="0" smtClean="0"/>
              <a:t>/</a:t>
            </a:r>
            <a:r>
              <a:rPr lang="en-US" i="1" dirty="0"/>
              <a:t>/ ... entry methods ...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516838"/>
          </a:xfrm>
        </p:spPr>
        <p:txBody>
          <a:bodyPr/>
          <a:lstStyle/>
          <a:p>
            <a:r>
              <a:rPr lang="en-US" dirty="0" smtClean="0"/>
              <a:t>.C file: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100265"/>
            <a:ext cx="8229600" cy="241732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foo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smtClean="0"/>
              <a:t>foo </a:t>
            </a:r>
            <a:r>
              <a:rPr lang="en-US" dirty="0"/>
              <a:t>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foo</a:t>
            </a:r>
            <a:r>
              <a:rPr lang="en-US" dirty="0"/>
              <a:t>() { }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foo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∗) { } </a:t>
            </a:r>
            <a:endParaRPr lang="en-US" dirty="0" smtClean="0"/>
          </a:p>
          <a:p>
            <a:pPr marL="0" indent="0">
              <a:buNone/>
            </a:pPr>
            <a:r>
              <a:rPr lang="en-US" i="1" dirty="0" smtClean="0"/>
              <a:t>   /</a:t>
            </a:r>
            <a:r>
              <a:rPr lang="en-US" i="1" dirty="0"/>
              <a:t>/ ... entry methods </a:t>
            </a:r>
            <a:r>
              <a:rPr lang="en-US" i="1" dirty="0" smtClean="0"/>
              <a:t>… </a:t>
            </a:r>
            <a:endParaRPr lang="en-US" i="1" dirty="0"/>
          </a:p>
          <a:p>
            <a:pPr marL="0" indent="0">
              <a:buNone/>
            </a:pPr>
            <a:r>
              <a:rPr lang="en-US" dirty="0"/>
              <a:t>}</a:t>
            </a:r>
            <a:r>
              <a:rPr lang="en-US" dirty="0" smtClean="0"/>
              <a:t>; </a:t>
            </a:r>
            <a:endParaRPr lang="en-US" dirty="0"/>
          </a:p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bar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smtClean="0"/>
              <a:t>bar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bar</a:t>
            </a:r>
            <a:r>
              <a:rPr lang="en-US" dirty="0"/>
              <a:t>() {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bar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∗) { </a:t>
            </a:r>
            <a:r>
              <a:rPr lang="en-US" dirty="0" smtClean="0"/>
              <a:t>} 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7A0B-A97C-6941-B30D-536C43882AD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9600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Constructing a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181714"/>
            <a:ext cx="8229600" cy="78826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Constructed much like a regular </a:t>
            </a:r>
            <a:r>
              <a:rPr lang="en-US" dirty="0" err="1"/>
              <a:t>chare</a:t>
            </a:r>
            <a:endParaRPr lang="en-US" dirty="0"/>
          </a:p>
          <a:p>
            <a:r>
              <a:rPr lang="en-US" dirty="0"/>
              <a:t>The size of each dimension is passed to the constructor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118422"/>
            <a:ext cx="8229600" cy="136621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void</a:t>
            </a:r>
            <a:r>
              <a:rPr lang="en-US" dirty="0"/>
              <a:t> </a:t>
            </a:r>
            <a:r>
              <a:rPr lang="en-US" dirty="0" err="1"/>
              <a:t>someMethod</a:t>
            </a:r>
            <a:r>
              <a:rPr lang="en-US" dirty="0"/>
              <a:t>()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/>
              <a:t>foo::</a:t>
            </a:r>
            <a:r>
              <a:rPr lang="en-US" dirty="0" err="1"/>
              <a:t>ckNew</a:t>
            </a:r>
            <a:r>
              <a:rPr lang="en-US" dirty="0"/>
              <a:t>(10);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/>
              <a:t>bar::</a:t>
            </a:r>
            <a:r>
              <a:rPr lang="en-US" dirty="0" err="1"/>
              <a:t>ckNew</a:t>
            </a:r>
            <a:r>
              <a:rPr lang="en-US" dirty="0"/>
              <a:t>(5, 5);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484632"/>
            <a:ext cx="8229600" cy="40974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proxy may be retained: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96612"/>
            <a:ext cx="8229600" cy="35188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foo </a:t>
            </a:r>
            <a:r>
              <a:rPr lang="en-US" dirty="0" err="1"/>
              <a:t>myFoo</a:t>
            </a:r>
            <a:r>
              <a:rPr lang="en-US" dirty="0"/>
              <a:t> = </a:t>
            </a:r>
            <a:r>
              <a:rPr lang="en-US" dirty="0" err="1"/>
              <a:t>CProxy</a:t>
            </a:r>
            <a:r>
              <a:rPr lang="en-US" dirty="0"/>
              <a:t> foo::</a:t>
            </a:r>
            <a:r>
              <a:rPr lang="en-US" dirty="0" err="1"/>
              <a:t>ckNew</a:t>
            </a:r>
            <a:r>
              <a:rPr lang="en-US" dirty="0"/>
              <a:t>(10)</a:t>
            </a:r>
            <a:r>
              <a:rPr lang="en-US" dirty="0" smtClean="0"/>
              <a:t>; 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4631795"/>
            <a:ext cx="8229600" cy="6737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proxy represents the entire array, and may be indexed to obtain a proxy to an individual element in the array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457200" y="5534170"/>
            <a:ext cx="8229600" cy="35188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myFoo</a:t>
            </a:r>
            <a:r>
              <a:rPr lang="en-US" dirty="0"/>
              <a:t>[4].</a:t>
            </a:r>
            <a:r>
              <a:rPr lang="en-US" dirty="0" err="1"/>
              <a:t>invokeEntry</a:t>
            </a:r>
            <a:r>
              <a:rPr lang="en-US" dirty="0"/>
              <a:t>();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B5A3E-A983-9844-9A00-7072B7AE2A15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396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thisIndex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6"/>
            <a:ext cx="8229600" cy="164503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1d: </a:t>
            </a:r>
            <a:r>
              <a:rPr lang="en-US" dirty="0" err="1" smtClean="0">
                <a:solidFill>
                  <a:srgbClr val="292934"/>
                </a:solidFill>
                <a:latin typeface="Lucida Console"/>
                <a:cs typeface="Lucida Console"/>
              </a:rPr>
              <a:t>thisIndex</a:t>
            </a:r>
            <a:r>
              <a:rPr lang="en-US" i="1" dirty="0" smtClean="0">
                <a:solidFill>
                  <a:srgbClr val="292934"/>
                </a:solidFill>
                <a:latin typeface="Lucida Console"/>
                <a:cs typeface="Lucida Console"/>
              </a:rPr>
              <a:t> </a:t>
            </a:r>
            <a:r>
              <a:rPr lang="en-US" dirty="0" smtClean="0"/>
              <a:t>returns </a:t>
            </a:r>
            <a:r>
              <a:rPr lang="en-US" dirty="0"/>
              <a:t>the index of the current </a:t>
            </a:r>
            <a:r>
              <a:rPr lang="en-US" dirty="0" err="1"/>
              <a:t>chare</a:t>
            </a:r>
            <a:r>
              <a:rPr lang="en-US" dirty="0"/>
              <a:t> array element </a:t>
            </a:r>
            <a:endParaRPr lang="en-US" dirty="0" smtClean="0"/>
          </a:p>
          <a:p>
            <a:r>
              <a:rPr lang="en-US" dirty="0" smtClean="0"/>
              <a:t>2d</a:t>
            </a:r>
            <a:r>
              <a:rPr lang="en-US" dirty="0"/>
              <a:t>: </a:t>
            </a:r>
            <a:r>
              <a:rPr lang="en-US" dirty="0" err="1" smtClean="0">
                <a:latin typeface="Lucida Console"/>
                <a:cs typeface="Lucida Console"/>
              </a:rPr>
              <a:t>thisIndex</a:t>
            </a:r>
            <a:r>
              <a:rPr lang="en-US" i="1" dirty="0" smtClean="0"/>
              <a:t> </a:t>
            </a:r>
            <a:r>
              <a:rPr lang="en-US" dirty="0" smtClean="0"/>
              <a:t>and </a:t>
            </a:r>
            <a:r>
              <a:rPr lang="en-US" dirty="0" err="1">
                <a:latin typeface="Lucida Console"/>
                <a:cs typeface="Lucida Console"/>
              </a:rPr>
              <a:t>thisIndex.y</a:t>
            </a:r>
            <a:r>
              <a:rPr lang="en-US" dirty="0"/>
              <a:t> returns the indices of the</a:t>
            </a:r>
          </a:p>
          <a:p>
            <a:r>
              <a:rPr lang="en-US" dirty="0"/>
              <a:t>current </a:t>
            </a:r>
            <a:r>
              <a:rPr lang="en-US" dirty="0" err="1"/>
              <a:t>chare</a:t>
            </a:r>
            <a:r>
              <a:rPr lang="en-US" dirty="0"/>
              <a:t> array </a:t>
            </a:r>
            <a:r>
              <a:rPr lang="en-US" dirty="0" smtClean="0"/>
              <a:t>element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.ci </a:t>
            </a:r>
            <a:r>
              <a:rPr lang="en-US" dirty="0" smtClean="0"/>
              <a:t>file: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555015"/>
            <a:ext cx="8229600" cy="1028412"/>
          </a:xfrm>
          <a:solidFill>
            <a:srgbClr val="CCD1D9"/>
          </a:solidFill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array</a:t>
            </a:r>
            <a:r>
              <a:rPr lang="en-US" dirty="0"/>
              <a:t> [1d] foo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entry </a:t>
            </a:r>
            <a:r>
              <a:rPr lang="en-US" dirty="0"/>
              <a:t>foo();</a:t>
            </a:r>
          </a:p>
          <a:p>
            <a:pPr marL="0" indent="0">
              <a:buNone/>
            </a:pPr>
            <a:r>
              <a:rPr lang="en-US" dirty="0" smtClean="0"/>
              <a:t>}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4403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.C </a:t>
            </a:r>
            <a:r>
              <a:rPr lang="en-US" sz="2000" dirty="0" smtClean="0"/>
              <a:t>file:</a:t>
            </a:r>
            <a:endParaRPr lang="en-US" sz="20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18399"/>
            <a:ext cx="8229600" cy="161181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foo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foo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foo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CkPrintf</a:t>
            </a:r>
            <a:r>
              <a:rPr lang="en-US" dirty="0"/>
              <a:t>(”array index = %d”, </a:t>
            </a:r>
            <a:r>
              <a:rPr lang="en-US" dirty="0" err="1"/>
              <a:t>thisIndex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514C7-2A23-9748-992F-12DCDAF6236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3846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5">
              <a:lumMod val="40000"/>
              <a:lumOff val="60000"/>
            </a:schemeClr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arr</a:t>
            </a:r>
            <a:r>
              <a:rPr lang="en-US" dirty="0"/>
              <a:t> {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array </a:t>
            </a:r>
            <a:r>
              <a:rPr lang="en-US" dirty="0"/>
              <a:t>[1D] hello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 </a:t>
            </a:r>
            <a:r>
              <a:rPr lang="en-US" dirty="0"/>
              <a:t>hello(</a:t>
            </a:r>
            <a:r>
              <a:rPr lang="en-US" dirty="0" err="1"/>
              <a:t>int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b="1" dirty="0" smtClean="0"/>
              <a:t>      entry</a:t>
            </a:r>
            <a:r>
              <a:rPr lang="en-US" dirty="0" smtClean="0"/>
              <a:t> </a:t>
            </a:r>
            <a:r>
              <a:rPr lang="en-US" dirty="0"/>
              <a:t>void </a:t>
            </a:r>
            <a:r>
              <a:rPr lang="en-US" dirty="0" err="1"/>
              <a:t>printHello</a:t>
            </a:r>
            <a:r>
              <a:rPr lang="en-US" dirty="0"/>
              <a:t>();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4045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1472"/>
            <a:ext cx="8229600" cy="553675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”</a:t>
            </a:r>
            <a:r>
              <a:rPr lang="en-US" dirty="0" err="1"/>
              <a:t>arr.decl.h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b="1" dirty="0"/>
              <a:t> </a:t>
            </a:r>
            <a:r>
              <a:rPr lang="en-US" dirty="0"/>
              <a:t>Main :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arraySize</a:t>
            </a:r>
            <a:r>
              <a:rPr lang="en-US" dirty="0"/>
              <a:t> = </a:t>
            </a:r>
            <a:r>
              <a:rPr lang="en-US" dirty="0" err="1"/>
              <a:t>atoi</a:t>
            </a:r>
            <a:r>
              <a:rPr lang="en-US" dirty="0"/>
              <a:t>(</a:t>
            </a:r>
            <a:r>
              <a:rPr lang="en-US" dirty="0" err="1" smtClean="0"/>
              <a:t>msg</a:t>
            </a:r>
            <a:r>
              <a:rPr lang="en-US" dirty="0" smtClean="0"/>
              <a:t>-&gt;</a:t>
            </a:r>
            <a:r>
              <a:rPr lang="en-US" dirty="0" err="1" smtClean="0"/>
              <a:t>argv</a:t>
            </a:r>
            <a:r>
              <a:rPr lang="en-US" dirty="0" smtClean="0"/>
              <a:t>[1]);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CProxy_hello</a:t>
            </a:r>
            <a:r>
              <a:rPr lang="en-US" dirty="0" smtClean="0"/>
              <a:t> p = </a:t>
            </a:r>
            <a:r>
              <a:rPr lang="en-US" dirty="0" err="1" smtClean="0"/>
              <a:t>CProxy_hello</a:t>
            </a:r>
            <a:r>
              <a:rPr lang="en-US" dirty="0" smtClean="0"/>
              <a:t>::</a:t>
            </a:r>
            <a:r>
              <a:rPr lang="en-US" dirty="0" err="1" smtClean="0"/>
              <a:t>ckNew</a:t>
            </a:r>
            <a:r>
              <a:rPr lang="en-US" dirty="0" smtClean="0"/>
              <a:t>(</a:t>
            </a:r>
            <a:r>
              <a:rPr lang="en-US" dirty="0" err="1" smtClean="0"/>
              <a:t>arraySize</a:t>
            </a:r>
            <a:r>
              <a:rPr lang="en-US" dirty="0" smtClean="0"/>
              <a:t>, </a:t>
            </a:r>
            <a:r>
              <a:rPr lang="en-US" dirty="0" err="1" smtClean="0"/>
              <a:t>arraySize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p[0].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dirty="0" smtClean="0"/>
              <a:t> hello : </a:t>
            </a:r>
            <a:r>
              <a:rPr lang="en-US" dirty="0" err="1" smtClean="0"/>
              <a:t>CBase_hello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</a:t>
            </a:r>
            <a:r>
              <a:rPr lang="en-US" dirty="0" smtClean="0"/>
              <a:t>hello(</a:t>
            </a:r>
            <a:r>
              <a:rPr lang="en-US" b="1" dirty="0" err="1" smtClean="0"/>
              <a:t>int</a:t>
            </a:r>
            <a:r>
              <a:rPr lang="en-US" dirty="0" smtClean="0"/>
              <a:t> n) : </a:t>
            </a:r>
            <a:r>
              <a:rPr lang="en-US" dirty="0" err="1" smtClean="0"/>
              <a:t>arraySize</a:t>
            </a:r>
            <a:r>
              <a:rPr lang="en-US" dirty="0" smtClean="0"/>
              <a:t>(n)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hello(</a:t>
            </a:r>
            <a:r>
              <a:rPr lang="en-US" dirty="0" err="1" smtClean="0"/>
              <a:t>CkMigrateMessage</a:t>
            </a:r>
            <a:r>
              <a:rPr lang="en-US" dirty="0" smtClean="0"/>
              <a:t>*)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printHello</a:t>
            </a:r>
            <a:r>
              <a:rPr lang="en-US" dirty="0" smtClean="0"/>
              <a:t>()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CkPrintf</a:t>
            </a:r>
            <a:r>
              <a:rPr lang="en-US" dirty="0" smtClean="0"/>
              <a:t>(“PE[%d]: hello from p[%d]\n”, CkMyPe90, </a:t>
            </a:r>
            <a:r>
              <a:rPr lang="en-US" dirty="0" err="1" smtClean="0"/>
              <a:t>thisIndex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</a:t>
            </a:r>
            <a:r>
              <a:rPr lang="en-US" dirty="0" smtClean="0"/>
              <a:t> (</a:t>
            </a:r>
            <a:r>
              <a:rPr lang="en-US" dirty="0" err="1" smtClean="0"/>
              <a:t>thisIndex</a:t>
            </a:r>
            <a:r>
              <a:rPr lang="en-US" dirty="0" smtClean="0"/>
              <a:t> == </a:t>
            </a:r>
            <a:r>
              <a:rPr lang="en-US" dirty="0" err="1" smtClean="0"/>
              <a:t>arraySize</a:t>
            </a:r>
            <a:r>
              <a:rPr lang="en-US" dirty="0" smtClean="0"/>
              <a:t> – 1) </a:t>
            </a:r>
            <a:r>
              <a:rPr lang="en-US" dirty="0" err="1" smtClean="0"/>
              <a:t>CkExit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else</a:t>
            </a:r>
            <a:r>
              <a:rPr lang="en-US" dirty="0" smtClean="0"/>
              <a:t> </a:t>
            </a:r>
            <a:r>
              <a:rPr lang="en-US" dirty="0" err="1" smtClean="0"/>
              <a:t>thisProxy</a:t>
            </a:r>
            <a:r>
              <a:rPr lang="en-US" dirty="0" smtClean="0"/>
              <a:t>[</a:t>
            </a:r>
            <a:r>
              <a:rPr lang="en-US" dirty="0" err="1" smtClean="0"/>
              <a:t>thisIndex</a:t>
            </a:r>
            <a:r>
              <a:rPr lang="en-US" dirty="0" smtClean="0"/>
              <a:t> + 1].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private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arraySize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#include</a:t>
            </a:r>
            <a:r>
              <a:rPr lang="en-US" dirty="0" smtClean="0"/>
              <a:t> “</a:t>
            </a:r>
            <a:r>
              <a:rPr lang="en-US" dirty="0" err="1" smtClean="0"/>
              <a:t>arr.def.h</a:t>
            </a:r>
            <a:r>
              <a:rPr lang="en-US" dirty="0" smtClean="0"/>
              <a:t>”</a:t>
            </a:r>
            <a:endParaRPr lang="en-US" b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838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Hello World Array Projections Timeline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925963"/>
          </a:xfrm>
        </p:spPr>
        <p:txBody>
          <a:bodyPr>
            <a:normAutofit fontScale="92500"/>
          </a:bodyPr>
          <a:lstStyle/>
          <a:p>
            <a:r>
              <a:rPr lang="en-US" dirty="0"/>
              <a:t>Add -</a:t>
            </a:r>
            <a:r>
              <a:rPr lang="en-US" dirty="0" err="1">
                <a:latin typeface="Consolas"/>
                <a:cs typeface="Consolas"/>
              </a:rPr>
              <a:t>tracemode</a:t>
            </a:r>
            <a:r>
              <a:rPr lang="en-US" dirty="0"/>
              <a:t> projections to link line to enable tracing</a:t>
            </a:r>
          </a:p>
          <a:p>
            <a:r>
              <a:rPr lang="en-US" dirty="0"/>
              <a:t>Run Projections tool to load trace log files and visualize performance</a:t>
            </a:r>
          </a:p>
        </p:txBody>
      </p:sp>
      <p:pic>
        <p:nvPicPr>
          <p:cNvPr id="8" name="Content Placeholder 7" descr="arrayHelloTimeline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023" b="-12023"/>
          <a:stretch>
            <a:fillRect/>
          </a:stretch>
        </p:blipFill>
        <p:spPr>
          <a:xfrm>
            <a:off x="138113" y="1835150"/>
            <a:ext cx="8858250" cy="3640138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5474535"/>
            <a:ext cx="8229600" cy="862141"/>
          </a:xfrm>
        </p:spPr>
        <p:txBody>
          <a:bodyPr/>
          <a:lstStyle/>
          <a:p>
            <a:r>
              <a:rPr lang="en-US" dirty="0" err="1">
                <a:latin typeface="Consolas"/>
                <a:cs typeface="Consolas"/>
              </a:rPr>
              <a:t>arrayHello</a:t>
            </a:r>
            <a:r>
              <a:rPr lang="en-US" dirty="0"/>
              <a:t> on BG/Q 16 Nodes, mode c16, 1024 elements (4 per process)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12D0-D6C3-584A-99EB-13FA193C843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8624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Objects: Runtime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knows how to ‘find’ objects </a:t>
            </a:r>
            <a:r>
              <a:rPr lang="en-US" dirty="0" smtClean="0"/>
              <a:t>efficiently:          (</a:t>
            </a:r>
            <a:r>
              <a:rPr lang="en-US" i="1" dirty="0" smtClean="0"/>
              <a:t>collection</a:t>
            </a:r>
            <a:r>
              <a:rPr lang="en-US" dirty="0" smtClean="0"/>
              <a:t>, </a:t>
            </a:r>
            <a:r>
              <a:rPr lang="en-US" i="1" dirty="0" smtClean="0"/>
              <a:t>index</a:t>
            </a:r>
            <a:r>
              <a:rPr lang="en-US" dirty="0" smtClean="0"/>
              <a:t>) </a:t>
            </a:r>
            <a:r>
              <a:rPr lang="en-US" dirty="0" smtClean="0">
                <a:sym typeface="Wingdings"/>
              </a:rPr>
              <a:t> </a:t>
            </a:r>
            <a:r>
              <a:rPr lang="en-US" i="1" dirty="0" smtClean="0">
                <a:sym typeface="Wingdings"/>
              </a:rPr>
              <a:t>processor</a:t>
            </a:r>
            <a:endParaRPr lang="en-US" dirty="0" smtClean="0"/>
          </a:p>
          <a:p>
            <a:r>
              <a:rPr lang="en-US" dirty="0"/>
              <a:t>Applications can specify a mapping, or use simple runtime-provided</a:t>
            </a:r>
          </a:p>
          <a:p>
            <a:r>
              <a:rPr lang="en-US" dirty="0"/>
              <a:t>options (e.g. blocked, round-robin) Distribution can be static, or dynamic!</a:t>
            </a:r>
          </a:p>
          <a:p>
            <a:r>
              <a:rPr lang="en-US" dirty="0"/>
              <a:t>Key abstraction: application logic doesn’t change, even though performance might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648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Harnessing Parallelism: Challenges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Programming Models: MPI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Highly successful</a:t>
            </a:r>
          </a:p>
          <a:p>
            <a:r>
              <a:rPr lang="en-US" dirty="0"/>
              <a:t>Universally used</a:t>
            </a:r>
          </a:p>
          <a:p>
            <a:r>
              <a:rPr lang="en-US" dirty="0"/>
              <a:t>Has supported application evolution from </a:t>
            </a:r>
            <a:r>
              <a:rPr lang="en-US" dirty="0" err="1"/>
              <a:t>gigascale</a:t>
            </a:r>
            <a:r>
              <a:rPr lang="en-US" dirty="0"/>
              <a:t> to </a:t>
            </a:r>
            <a:r>
              <a:rPr lang="en-US" dirty="0" err="1"/>
              <a:t>petascale</a:t>
            </a:r>
            <a:endParaRPr lang="en-US" dirty="0"/>
          </a:p>
          <a:p>
            <a:r>
              <a:rPr lang="en-US" dirty="0"/>
              <a:t>Library</a:t>
            </a:r>
          </a:p>
          <a:p>
            <a:r>
              <a:rPr lang="en-US" dirty="0"/>
              <a:t>Communication primitives</a:t>
            </a:r>
          </a:p>
          <a:p>
            <a:r>
              <a:rPr lang="en-US" dirty="0"/>
              <a:t>MPI does not directly support automated resource management (e.g. load balancing, fault tolerance,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7E3A6-73AF-3C4A-BF08-3ECAB60FC97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94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Objects: Runtime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develop and test logic in objects separately from their distribution Separation in time: make it work, then make it fast</a:t>
            </a:r>
          </a:p>
          <a:p>
            <a:r>
              <a:rPr lang="en-US" dirty="0"/>
              <a:t>Division of labor: domain specialist writes object code, </a:t>
            </a:r>
            <a:r>
              <a:rPr lang="en-US" dirty="0" err="1"/>
              <a:t>computationalist</a:t>
            </a:r>
            <a:r>
              <a:rPr lang="en-US" dirty="0"/>
              <a:t> writes mapping</a:t>
            </a:r>
          </a:p>
          <a:p>
            <a:r>
              <a:rPr lang="en-US" dirty="0"/>
              <a:t>Portability: </a:t>
            </a:r>
            <a:r>
              <a:rPr lang="en-US" dirty="0" smtClean="0"/>
              <a:t>different </a:t>
            </a:r>
            <a:r>
              <a:rPr lang="en-US" dirty="0"/>
              <a:t>mappings for </a:t>
            </a:r>
            <a:r>
              <a:rPr lang="en-US" dirty="0" err="1" smtClean="0"/>
              <a:t>dfferent</a:t>
            </a:r>
            <a:r>
              <a:rPr lang="en-US" dirty="0" smtClean="0"/>
              <a:t> </a:t>
            </a:r>
            <a:r>
              <a:rPr lang="en-US" dirty="0"/>
              <a:t>systems, scales, or configurations</a:t>
            </a:r>
          </a:p>
          <a:p>
            <a:r>
              <a:rPr lang="en-US" dirty="0"/>
              <a:t>Shared progress: improved mapping techniques can benefit existing code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5448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</a:t>
            </a:r>
          </a:p>
        </p:txBody>
      </p:sp>
      <p:pic>
        <p:nvPicPr>
          <p:cNvPr id="7" name="Content Placeholder 6" descr="elements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60" b="-4060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502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Collective Communication Operations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2325503"/>
          </a:xfrm>
        </p:spPr>
        <p:txBody>
          <a:bodyPr>
            <a:normAutofit/>
          </a:bodyPr>
          <a:lstStyle/>
          <a:p>
            <a:r>
              <a:rPr lang="en-US" dirty="0"/>
              <a:t>Point-to-point operations involve only two objects</a:t>
            </a:r>
          </a:p>
          <a:p>
            <a:r>
              <a:rPr lang="en-US" dirty="0"/>
              <a:t>Collective operations that involve a collection of objects </a:t>
            </a:r>
            <a:endParaRPr lang="en-US" dirty="0" smtClean="0"/>
          </a:p>
          <a:p>
            <a:r>
              <a:rPr lang="en-US" dirty="0" smtClean="0"/>
              <a:t>Broadcast</a:t>
            </a:r>
            <a:r>
              <a:rPr lang="en-US" dirty="0"/>
              <a:t>: calls a method in each object of the array </a:t>
            </a:r>
            <a:endParaRPr lang="en-US" dirty="0" smtClean="0"/>
          </a:p>
          <a:p>
            <a:r>
              <a:rPr lang="en-US" dirty="0" smtClean="0"/>
              <a:t>Reduction</a:t>
            </a:r>
            <a:r>
              <a:rPr lang="en-US" dirty="0"/>
              <a:t>: collects a contribution from each object of the array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spanning tree is used to send/receive data</a:t>
            </a:r>
          </a:p>
        </p:txBody>
      </p:sp>
      <p:pic>
        <p:nvPicPr>
          <p:cNvPr id="10" name="Content Placeholder 9" descr="spanningTree.pdf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720" r="-21720"/>
          <a:stretch>
            <a:fillRect/>
          </a:stretch>
        </p:blipFill>
        <p:spPr>
          <a:xfrm>
            <a:off x="457200" y="3235325"/>
            <a:ext cx="8229600" cy="2944813"/>
          </a:xfrm>
        </p:spPr>
      </p:pic>
    </p:spTree>
    <p:extLst>
      <p:ext uri="{BB962C8B-B14F-4D97-AF65-F5344CB8AC3E}">
        <p14:creationId xmlns:p14="http://schemas.microsoft.com/office/powerpoint/2010/main" val="14472786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Broadcast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813334"/>
          </a:xfrm>
        </p:spPr>
        <p:txBody>
          <a:bodyPr>
            <a:normAutofit/>
          </a:bodyPr>
          <a:lstStyle/>
          <a:p>
            <a:r>
              <a:rPr lang="en-US" dirty="0"/>
              <a:t>A message to each object in a collection</a:t>
            </a:r>
          </a:p>
          <a:p>
            <a:r>
              <a:rPr lang="en-US" dirty="0"/>
              <a:t>The </a:t>
            </a:r>
            <a:r>
              <a:rPr lang="en-US" dirty="0" err="1"/>
              <a:t>chare</a:t>
            </a:r>
            <a:r>
              <a:rPr lang="en-US" dirty="0"/>
              <a:t> array proxy object is used to perform a broadcast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looks like a function call to the proxy object</a:t>
            </a:r>
          </a:p>
          <a:p>
            <a:r>
              <a:rPr lang="en-US" dirty="0"/>
              <a:t>From the main </a:t>
            </a:r>
            <a:r>
              <a:rPr lang="en-US" dirty="0" err="1"/>
              <a:t>chare</a:t>
            </a:r>
            <a:r>
              <a:rPr lang="en-US" dirty="0"/>
              <a:t>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734426" y="2783300"/>
            <a:ext cx="7952373" cy="90388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Hello </a:t>
            </a:r>
            <a:r>
              <a:rPr lang="en-US" dirty="0" err="1"/>
              <a:t>helloArray</a:t>
            </a:r>
            <a:r>
              <a:rPr lang="en-US" dirty="0"/>
              <a:t> = </a:t>
            </a:r>
            <a:r>
              <a:rPr lang="en-US" dirty="0" err="1"/>
              <a:t>CProxy</a:t>
            </a:r>
            <a:r>
              <a:rPr lang="en-US" dirty="0"/>
              <a:t> Hello::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helloArraySize</a:t>
            </a:r>
            <a:r>
              <a:rPr lang="en-US" dirty="0"/>
              <a:t>); </a:t>
            </a:r>
            <a:r>
              <a:rPr lang="en-US" dirty="0" err="1"/>
              <a:t>helloArray.foo</a:t>
            </a:r>
            <a:r>
              <a:rPr lang="en-US" dirty="0"/>
              <a:t>();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3687180"/>
            <a:ext cx="8229600" cy="535481"/>
          </a:xfrm>
        </p:spPr>
        <p:txBody>
          <a:bodyPr/>
          <a:lstStyle/>
          <a:p>
            <a:r>
              <a:rPr lang="en-US" dirty="0"/>
              <a:t>From a </a:t>
            </a:r>
            <a:r>
              <a:rPr lang="en-US" dirty="0" err="1"/>
              <a:t>chare</a:t>
            </a:r>
            <a:r>
              <a:rPr lang="en-US" dirty="0"/>
              <a:t> array element that is a member of the same array: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734426" y="4222662"/>
            <a:ext cx="7952374" cy="56608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thisProxy.foo</a:t>
            </a:r>
            <a:r>
              <a:rPr lang="en-US" dirty="0"/>
              <a:t>()</a:t>
            </a:r>
          </a:p>
        </p:txBody>
      </p:sp>
      <p:sp>
        <p:nvSpPr>
          <p:cNvPr id="10" name="Content Placeholder 7"/>
          <p:cNvSpPr txBox="1">
            <a:spLocks/>
          </p:cNvSpPr>
          <p:nvPr/>
        </p:nvSpPr>
        <p:spPr>
          <a:xfrm>
            <a:off x="457200" y="4788744"/>
            <a:ext cx="8229600" cy="53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From any </a:t>
            </a:r>
            <a:r>
              <a:rPr lang="en-US" dirty="0" err="1"/>
              <a:t>chare</a:t>
            </a:r>
            <a:r>
              <a:rPr lang="en-US" dirty="0"/>
              <a:t> that has a proxy p to the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734426" y="5324225"/>
            <a:ext cx="7952374" cy="56608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err="1" smtClean="0"/>
              <a:t>p.foo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4699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Combines a set of values: </a:t>
            </a:r>
            <a:r>
              <a:rPr lang="en-US" dirty="0">
                <a:latin typeface="Consolas"/>
                <a:cs typeface="Consolas"/>
              </a:rPr>
              <a:t>sum</a:t>
            </a:r>
            <a:r>
              <a:rPr lang="en-US" dirty="0"/>
              <a:t>, </a:t>
            </a:r>
            <a:r>
              <a:rPr lang="en-US" dirty="0">
                <a:latin typeface="Consolas"/>
                <a:cs typeface="Consolas"/>
              </a:rPr>
              <a:t>max</a:t>
            </a:r>
            <a:r>
              <a:rPr lang="en-US" dirty="0"/>
              <a:t>, </a:t>
            </a:r>
            <a:r>
              <a:rPr lang="en-US" dirty="0">
                <a:latin typeface="Consolas"/>
                <a:cs typeface="Consolas"/>
              </a:rPr>
              <a:t>aggregate </a:t>
            </a:r>
            <a:endParaRPr lang="en-US" dirty="0" smtClean="0">
              <a:latin typeface="Consolas"/>
              <a:cs typeface="Consolas"/>
            </a:endParaRPr>
          </a:p>
          <a:p>
            <a:r>
              <a:rPr lang="en-US" dirty="0" smtClean="0"/>
              <a:t>Usually </a:t>
            </a:r>
            <a:r>
              <a:rPr lang="en-US" dirty="0"/>
              <a:t>reduces the set of values to a single value </a:t>
            </a:r>
            <a:endParaRPr lang="en-US" dirty="0" smtClean="0"/>
          </a:p>
          <a:p>
            <a:r>
              <a:rPr lang="en-US" dirty="0" smtClean="0"/>
              <a:t>Combination </a:t>
            </a:r>
            <a:r>
              <a:rPr lang="en-US" dirty="0"/>
              <a:t>of values requires an operator</a:t>
            </a:r>
          </a:p>
          <a:p>
            <a:r>
              <a:rPr lang="en-US" dirty="0"/>
              <a:t>The operator must be commutative and associative </a:t>
            </a:r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/>
              <a:t>object calls </a:t>
            </a:r>
            <a:r>
              <a:rPr lang="en-US" dirty="0">
                <a:latin typeface="Lucida Console"/>
                <a:cs typeface="Lucida Console"/>
              </a:rPr>
              <a:t>contribute</a:t>
            </a:r>
            <a:r>
              <a:rPr lang="en-US" dirty="0"/>
              <a:t> in a reduction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287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Reduction: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reduction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[</a:t>
            </a:r>
            <a:r>
              <a:rPr lang="en-US" dirty="0" err="1"/>
              <a:t>reductiontarget</a:t>
            </a:r>
            <a:r>
              <a:rPr lang="en-US" dirty="0"/>
              <a:t>] </a:t>
            </a:r>
            <a:r>
              <a:rPr lang="en-US" b="1" dirty="0"/>
              <a:t>void</a:t>
            </a:r>
            <a:r>
              <a:rPr lang="en-US" dirty="0"/>
              <a:t> done(</a:t>
            </a:r>
            <a:r>
              <a:rPr lang="en-US" b="1" dirty="0" err="1"/>
              <a:t>int</a:t>
            </a:r>
            <a:r>
              <a:rPr lang="en-US" dirty="0"/>
              <a:t> value);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array</a:t>
            </a:r>
            <a:r>
              <a:rPr lang="en-US" dirty="0" smtClean="0"/>
              <a:t> </a:t>
            </a:r>
            <a:r>
              <a:rPr lang="en-US" dirty="0"/>
              <a:t>[1D] Elem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Elem(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 err="1"/>
              <a:t>mProxy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};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2393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Reduction: Example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6"/>
            <a:ext cx="8229600" cy="483936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50" b="1" dirty="0"/>
              <a:t>#include </a:t>
            </a:r>
            <a:r>
              <a:rPr lang="en-US" sz="1050" dirty="0"/>
              <a:t>”</a:t>
            </a:r>
            <a:r>
              <a:rPr lang="en-US" sz="1050" dirty="0" err="1"/>
              <a:t>reduction.decl.h</a:t>
            </a:r>
            <a:r>
              <a:rPr lang="en-US" sz="1050" dirty="0"/>
              <a:t>” </a:t>
            </a:r>
            <a:endParaRPr lang="en-US" sz="1050" dirty="0" smtClean="0"/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sz="1050" b="1" dirty="0" err="1" smtClean="0"/>
              <a:t>const</a:t>
            </a:r>
            <a:r>
              <a:rPr lang="en-US" sz="1050" b="1" dirty="0" smtClean="0"/>
              <a:t> </a:t>
            </a:r>
            <a:r>
              <a:rPr lang="en-US" sz="1050" b="1" dirty="0" err="1"/>
              <a:t>int</a:t>
            </a:r>
            <a:r>
              <a:rPr lang="en-US" sz="1050" b="1" dirty="0"/>
              <a:t> </a:t>
            </a:r>
            <a:r>
              <a:rPr lang="en-US" sz="1050" dirty="0" err="1"/>
              <a:t>numElements</a:t>
            </a:r>
            <a:r>
              <a:rPr lang="en-US" sz="1050" dirty="0"/>
              <a:t> = 49; </a:t>
            </a:r>
            <a:endParaRPr lang="en-US" sz="1050" dirty="0"/>
          </a:p>
          <a:p>
            <a:pPr marL="0" indent="0">
              <a:buNone/>
            </a:pPr>
            <a:endParaRPr lang="en-US" sz="1050" dirty="0" smtClean="0"/>
          </a:p>
          <a:p>
            <a:pPr marL="0" indent="0">
              <a:buNone/>
            </a:pPr>
            <a:r>
              <a:rPr lang="en-US" sz="1050" b="1" dirty="0" smtClean="0"/>
              <a:t>class </a:t>
            </a:r>
            <a:r>
              <a:rPr lang="en-US" sz="1050" dirty="0"/>
              <a:t>Main : </a:t>
            </a:r>
            <a:r>
              <a:rPr lang="en-US" sz="1050" b="1" dirty="0"/>
              <a:t>public </a:t>
            </a:r>
            <a:r>
              <a:rPr lang="en-US" sz="1050" dirty="0" err="1"/>
              <a:t>CBase</a:t>
            </a:r>
            <a:r>
              <a:rPr lang="en-US" sz="1050" dirty="0"/>
              <a:t> Main {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b="1" dirty="0" smtClean="0"/>
              <a:t>public</a:t>
            </a:r>
            <a:r>
              <a:rPr lang="en-US" sz="1050" dirty="0"/>
              <a:t>: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Main</a:t>
            </a:r>
            <a:r>
              <a:rPr lang="en-US" sz="1050" dirty="0"/>
              <a:t>(</a:t>
            </a:r>
            <a:r>
              <a:rPr lang="en-US" sz="1050" dirty="0" err="1"/>
              <a:t>CkArgMsg</a:t>
            </a:r>
            <a:r>
              <a:rPr lang="en-US" sz="1050" dirty="0"/>
              <a:t>∗ </a:t>
            </a:r>
            <a:r>
              <a:rPr lang="en-US" sz="1050" dirty="0" err="1"/>
              <a:t>msg</a:t>
            </a:r>
            <a:r>
              <a:rPr lang="en-US" sz="1050" dirty="0"/>
              <a:t>) { </a:t>
            </a:r>
            <a:r>
              <a:rPr lang="en-US" sz="1050" dirty="0" err="1"/>
              <a:t>CProxy</a:t>
            </a:r>
            <a:r>
              <a:rPr lang="en-US" sz="1050" dirty="0"/>
              <a:t> Elem::</a:t>
            </a:r>
            <a:r>
              <a:rPr lang="en-US" sz="1050" dirty="0" err="1"/>
              <a:t>ckNew</a:t>
            </a:r>
            <a:r>
              <a:rPr lang="en-US" sz="1050" dirty="0"/>
              <a:t>(</a:t>
            </a:r>
            <a:r>
              <a:rPr lang="en-US" sz="1050" dirty="0" err="1"/>
              <a:t>thisProxy</a:t>
            </a:r>
            <a:r>
              <a:rPr lang="en-US" sz="1050" dirty="0"/>
              <a:t>, </a:t>
            </a:r>
            <a:r>
              <a:rPr lang="en-US" sz="1050" dirty="0" err="1"/>
              <a:t>numElements</a:t>
            </a:r>
            <a:r>
              <a:rPr lang="en-US" sz="1050" dirty="0"/>
              <a:t>); }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/>
              <a:t> </a:t>
            </a:r>
            <a:r>
              <a:rPr lang="en-US" sz="1050" dirty="0" smtClean="0"/>
              <a:t>  </a:t>
            </a:r>
            <a:r>
              <a:rPr lang="en-US" sz="1050" b="1" dirty="0" smtClean="0"/>
              <a:t>void </a:t>
            </a:r>
            <a:r>
              <a:rPr lang="en-US" sz="1050" dirty="0"/>
              <a:t>done(</a:t>
            </a:r>
            <a:r>
              <a:rPr lang="en-US" sz="1050" b="1" dirty="0" err="1"/>
              <a:t>int</a:t>
            </a:r>
            <a:r>
              <a:rPr lang="en-US" sz="1050" b="1" dirty="0"/>
              <a:t> </a:t>
            </a:r>
            <a:r>
              <a:rPr lang="en-US" sz="1050" dirty="0"/>
              <a:t>value) {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   </a:t>
            </a:r>
            <a:r>
              <a:rPr lang="en-US" sz="1050" dirty="0" err="1" smtClean="0"/>
              <a:t>CkAssert</a:t>
            </a:r>
            <a:r>
              <a:rPr lang="en-US" sz="1050" dirty="0"/>
              <a:t>(value == </a:t>
            </a:r>
            <a:r>
              <a:rPr lang="en-US" sz="1050" dirty="0" err="1"/>
              <a:t>numElements</a:t>
            </a:r>
            <a:r>
              <a:rPr lang="en-US" sz="1050" dirty="0"/>
              <a:t> ∗ (</a:t>
            </a:r>
            <a:r>
              <a:rPr lang="en-US" sz="1050" dirty="0" err="1"/>
              <a:t>numElements</a:t>
            </a:r>
            <a:r>
              <a:rPr lang="en-US" sz="1050" dirty="0"/>
              <a:t> 1) / 2);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/>
              <a:t> </a:t>
            </a:r>
            <a:r>
              <a:rPr lang="en-US" sz="1050" dirty="0" smtClean="0"/>
              <a:t>     </a:t>
            </a:r>
            <a:r>
              <a:rPr lang="en-US" sz="1050" dirty="0" err="1" smtClean="0"/>
              <a:t>CkPrintf</a:t>
            </a:r>
            <a:r>
              <a:rPr lang="en-US" sz="1050" dirty="0"/>
              <a:t>(”value: %d\n”, value);</a:t>
            </a:r>
            <a:br>
              <a:rPr lang="en-US" sz="1050" dirty="0"/>
            </a:br>
            <a:r>
              <a:rPr lang="en-US" sz="1050" dirty="0" smtClean="0"/>
              <a:t>      </a:t>
            </a:r>
            <a:r>
              <a:rPr lang="en-US" sz="1050" dirty="0" err="1" smtClean="0"/>
              <a:t>CkExit</a:t>
            </a:r>
            <a:r>
              <a:rPr lang="en-US" sz="1050" dirty="0"/>
              <a:t>();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};</a:t>
            </a:r>
          </a:p>
          <a:p>
            <a:pPr marL="0" indent="0">
              <a:buNone/>
            </a:pPr>
            <a:r>
              <a:rPr lang="en-US" sz="1050" dirty="0" smtClean="0"/>
              <a:t>};</a:t>
            </a:r>
          </a:p>
          <a:p>
            <a:pPr marL="0" indent="0">
              <a:buNone/>
            </a:pPr>
            <a:r>
              <a:rPr lang="en-US" sz="1050" dirty="0" smtClean="0"/>
              <a:t> </a:t>
            </a:r>
            <a:endParaRPr lang="en-US" sz="1050" dirty="0"/>
          </a:p>
          <a:p>
            <a:pPr marL="0" indent="0">
              <a:buNone/>
            </a:pPr>
            <a:r>
              <a:rPr lang="en-US" sz="1050" b="1" dirty="0"/>
              <a:t>class </a:t>
            </a:r>
            <a:r>
              <a:rPr lang="en-US" sz="1050" dirty="0"/>
              <a:t>Elem : </a:t>
            </a:r>
            <a:r>
              <a:rPr lang="en-US" sz="1050" b="1" dirty="0"/>
              <a:t>public </a:t>
            </a:r>
            <a:r>
              <a:rPr lang="en-US" sz="1050" dirty="0" err="1"/>
              <a:t>CBase</a:t>
            </a:r>
            <a:r>
              <a:rPr lang="en-US" sz="1050" dirty="0"/>
              <a:t> Elem {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b="1" dirty="0" smtClean="0"/>
              <a:t>public</a:t>
            </a:r>
            <a:r>
              <a:rPr lang="en-US" sz="1050" dirty="0"/>
              <a:t>: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Elem</a:t>
            </a:r>
            <a:r>
              <a:rPr lang="en-US" sz="1050" dirty="0"/>
              <a:t>(</a:t>
            </a:r>
            <a:r>
              <a:rPr lang="en-US" sz="1050" dirty="0" err="1"/>
              <a:t>CProxy</a:t>
            </a:r>
            <a:r>
              <a:rPr lang="en-US" sz="1050" dirty="0"/>
              <a:t> Main </a:t>
            </a:r>
            <a:r>
              <a:rPr lang="en-US" sz="1050" dirty="0" err="1"/>
              <a:t>mProxy</a:t>
            </a:r>
            <a:r>
              <a:rPr lang="en-US" sz="1050" dirty="0"/>
              <a:t>) {</a:t>
            </a:r>
            <a:br>
              <a:rPr lang="en-US" sz="1050" dirty="0"/>
            </a:br>
            <a:r>
              <a:rPr lang="en-US" sz="1050" dirty="0" smtClean="0"/>
              <a:t>      </a:t>
            </a:r>
            <a:r>
              <a:rPr lang="en-US" sz="1050" b="1" dirty="0" err="1" smtClean="0"/>
              <a:t>int</a:t>
            </a:r>
            <a:r>
              <a:rPr lang="en-US" sz="1050" b="1" dirty="0" smtClean="0"/>
              <a:t> </a:t>
            </a:r>
            <a:r>
              <a:rPr lang="en-US" sz="1050" dirty="0" err="1"/>
              <a:t>val</a:t>
            </a:r>
            <a:r>
              <a:rPr lang="en-US" sz="1050" dirty="0"/>
              <a:t> = </a:t>
            </a:r>
            <a:r>
              <a:rPr lang="en-US" sz="1050" dirty="0" err="1"/>
              <a:t>thisIndex</a:t>
            </a:r>
            <a:r>
              <a:rPr lang="en-US" sz="1050" dirty="0"/>
              <a:t>;</a:t>
            </a:r>
            <a:br>
              <a:rPr lang="en-US" sz="1050" dirty="0"/>
            </a:br>
            <a:r>
              <a:rPr lang="en-US" sz="1050" dirty="0" smtClean="0"/>
              <a:t>      </a:t>
            </a:r>
            <a:r>
              <a:rPr lang="en-US" sz="1050" dirty="0" err="1" smtClean="0"/>
              <a:t>CkCallback</a:t>
            </a:r>
            <a:r>
              <a:rPr lang="en-US" sz="1050" dirty="0" smtClean="0"/>
              <a:t> </a:t>
            </a:r>
            <a:r>
              <a:rPr lang="en-US" sz="1050" dirty="0" err="1"/>
              <a:t>cb</a:t>
            </a:r>
            <a:r>
              <a:rPr lang="en-US" sz="1050" dirty="0"/>
              <a:t>(</a:t>
            </a:r>
            <a:r>
              <a:rPr lang="en-US" sz="1050" dirty="0" err="1"/>
              <a:t>CkReductionTarget</a:t>
            </a:r>
            <a:r>
              <a:rPr lang="en-US" sz="1050" dirty="0"/>
              <a:t>(Main, done), </a:t>
            </a:r>
            <a:r>
              <a:rPr lang="en-US" sz="1050" dirty="0" err="1"/>
              <a:t>mProxy</a:t>
            </a:r>
            <a:r>
              <a:rPr lang="en-US" sz="1050" dirty="0"/>
              <a:t>);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/>
              <a:t> </a:t>
            </a:r>
            <a:r>
              <a:rPr lang="en-US" sz="1050" dirty="0" smtClean="0"/>
              <a:t>     contribute</a:t>
            </a:r>
            <a:r>
              <a:rPr lang="en-US" sz="1050" dirty="0"/>
              <a:t>(</a:t>
            </a:r>
            <a:r>
              <a:rPr lang="en-US" sz="1050" dirty="0" err="1"/>
              <a:t>sizeof</a:t>
            </a:r>
            <a:r>
              <a:rPr lang="en-US" sz="1050" dirty="0"/>
              <a:t>(</a:t>
            </a:r>
            <a:r>
              <a:rPr lang="en-US" sz="1050" dirty="0" err="1"/>
              <a:t>int</a:t>
            </a:r>
            <a:r>
              <a:rPr lang="en-US" sz="1050" dirty="0"/>
              <a:t>), &amp;</a:t>
            </a:r>
            <a:r>
              <a:rPr lang="en-US" sz="1050" dirty="0" err="1"/>
              <a:t>val</a:t>
            </a:r>
            <a:r>
              <a:rPr lang="en-US" sz="1050" dirty="0"/>
              <a:t>, </a:t>
            </a:r>
            <a:r>
              <a:rPr lang="en-US" sz="1050" dirty="0" err="1"/>
              <a:t>CkReduction</a:t>
            </a:r>
            <a:r>
              <a:rPr lang="en-US" sz="1050" dirty="0"/>
              <a:t>::sum </a:t>
            </a:r>
            <a:r>
              <a:rPr lang="en-US" sz="1050" dirty="0" err="1"/>
              <a:t>int</a:t>
            </a:r>
            <a:r>
              <a:rPr lang="en-US" sz="1050" dirty="0"/>
              <a:t>, </a:t>
            </a:r>
            <a:r>
              <a:rPr lang="en-US" sz="1050" dirty="0" err="1"/>
              <a:t>cb</a:t>
            </a:r>
            <a:r>
              <a:rPr lang="en-US" sz="1050" dirty="0"/>
              <a:t>);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}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Elem</a:t>
            </a:r>
            <a:r>
              <a:rPr lang="en-US" sz="1050" dirty="0"/>
              <a:t>(</a:t>
            </a:r>
            <a:r>
              <a:rPr lang="en-US" sz="1050" dirty="0" err="1"/>
              <a:t>CkMigrateMessage</a:t>
            </a:r>
            <a:r>
              <a:rPr lang="en-US" sz="1050" dirty="0"/>
              <a:t>∗) { }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 smtClean="0"/>
              <a:t>}</a:t>
            </a:r>
            <a:r>
              <a:rPr lang="en-US" sz="1050" dirty="0"/>
              <a:t>; </a:t>
            </a:r>
            <a:endParaRPr lang="en-US" sz="1050" dirty="0" smtClean="0"/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sz="1050" b="1" dirty="0"/>
              <a:t>#include </a:t>
            </a:r>
            <a:r>
              <a:rPr lang="en-US" sz="1050" dirty="0"/>
              <a:t>”</a:t>
            </a:r>
            <a:r>
              <a:rPr lang="en-US" sz="1050" dirty="0" err="1"/>
              <a:t>reduction.def.h</a:t>
            </a:r>
            <a:r>
              <a:rPr lang="en-US" sz="1050" dirty="0"/>
              <a:t>” </a:t>
            </a:r>
            <a:endParaRPr lang="en-US" sz="105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5749345"/>
            <a:ext cx="8229600" cy="27865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Output: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6028002"/>
            <a:ext cx="8229600" cy="473043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value: 1176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Program </a:t>
            </a:r>
            <a:r>
              <a:rPr lang="en-US" dirty="0"/>
              <a:t>finished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4858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B7C0-00B4-3F4D-A690-E12D330195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75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 Parallelism with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Divide-and-conquer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object recursively creates </a:t>
            </a:r>
            <a:r>
              <a:rPr lang="en-US" i="1" dirty="0"/>
              <a:t>n</a:t>
            </a:r>
            <a:r>
              <a:rPr lang="en-US" dirty="0"/>
              <a:t> objects that divide the problem into </a:t>
            </a:r>
            <a:r>
              <a:rPr lang="en-US" dirty="0" err="1"/>
              <a:t>subproblems</a:t>
            </a:r>
            <a:endParaRPr lang="en-US" dirty="0"/>
          </a:p>
          <a:p>
            <a:pPr lvl="1"/>
            <a:r>
              <a:rPr lang="en-US" dirty="0" smtClean="0"/>
              <a:t>Each </a:t>
            </a:r>
            <a:r>
              <a:rPr lang="en-US" dirty="0"/>
              <a:t>object t then waits for all </a:t>
            </a:r>
            <a:r>
              <a:rPr lang="en-US" i="1" dirty="0"/>
              <a:t>n</a:t>
            </a:r>
            <a:r>
              <a:rPr lang="en-US" dirty="0"/>
              <a:t> objects to finish and then may ‘combine’ the responses</a:t>
            </a:r>
          </a:p>
          <a:p>
            <a:pPr lvl="1"/>
            <a:r>
              <a:rPr lang="en-US" dirty="0" smtClean="0"/>
              <a:t>At </a:t>
            </a:r>
            <a:r>
              <a:rPr lang="en-US" dirty="0"/>
              <a:t>some point the recursion stops (at the bottom of the tree), and some sequential kernel is executed</a:t>
            </a:r>
          </a:p>
          <a:p>
            <a:pPr lvl="1"/>
            <a:r>
              <a:rPr lang="en-US" dirty="0" smtClean="0"/>
              <a:t>Then </a:t>
            </a:r>
            <a:r>
              <a:rPr lang="en-US" dirty="0"/>
              <a:t>the result is propagated upward in the tree recursively </a:t>
            </a:r>
            <a:endParaRPr lang="en-US" dirty="0" smtClean="0"/>
          </a:p>
          <a:p>
            <a:pPr lvl="1"/>
            <a:r>
              <a:rPr lang="en-US" dirty="0" smtClean="0"/>
              <a:t>Examples</a:t>
            </a:r>
            <a:r>
              <a:rPr lang="en-US" dirty="0"/>
              <a:t>: </a:t>
            </a:r>
            <a:r>
              <a:rPr lang="en-US" dirty="0" err="1"/>
              <a:t>fibonacci</a:t>
            </a:r>
            <a:r>
              <a:rPr lang="en-US" dirty="0"/>
              <a:t>, quick sort, . . 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671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Fibonacci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</a:t>
            </a:r>
            <a:r>
              <a:rPr lang="en-US" dirty="0">
                <a:latin typeface="Lucida Console"/>
                <a:cs typeface="Lucida Console"/>
              </a:rPr>
              <a:t>Fib </a:t>
            </a:r>
            <a:r>
              <a:rPr lang="en-US" dirty="0"/>
              <a:t>object is a task that performs one of two actions: </a:t>
            </a:r>
            <a:endParaRPr lang="en-US" dirty="0"/>
          </a:p>
          <a:p>
            <a:pPr lvl="1"/>
            <a:r>
              <a:rPr lang="en-US" dirty="0" smtClean="0"/>
              <a:t>Creates </a:t>
            </a:r>
            <a:r>
              <a:rPr lang="en-US" dirty="0"/>
              <a:t>two new </a:t>
            </a:r>
            <a:r>
              <a:rPr lang="en-US" dirty="0">
                <a:latin typeface="Lucida Console"/>
                <a:cs typeface="Lucida Console"/>
              </a:rPr>
              <a:t>Fib</a:t>
            </a:r>
            <a:r>
              <a:rPr lang="en-US" dirty="0"/>
              <a:t> objects to compute </a:t>
            </a:r>
            <a:r>
              <a:rPr lang="en-US" i="1" dirty="0" smtClean="0"/>
              <a:t>fib</a:t>
            </a:r>
            <a:r>
              <a:rPr lang="en-US" i="1" dirty="0"/>
              <a:t>(n 1) </a:t>
            </a:r>
            <a:r>
              <a:rPr lang="en-US" dirty="0"/>
              <a:t>and </a:t>
            </a:r>
            <a:r>
              <a:rPr lang="en-US" i="1" dirty="0" smtClean="0"/>
              <a:t>fib</a:t>
            </a:r>
            <a:r>
              <a:rPr lang="en-US" i="1" dirty="0"/>
              <a:t>(n 2) </a:t>
            </a:r>
            <a:r>
              <a:rPr lang="en-US" dirty="0"/>
              <a:t>and then waits for the response, adding up the two responses when they arrive </a:t>
            </a:r>
            <a:endParaRPr lang="en-US" dirty="0"/>
          </a:p>
          <a:p>
            <a:pPr lvl="2"/>
            <a:r>
              <a:rPr lang="en-US" dirty="0" smtClean="0"/>
              <a:t>After </a:t>
            </a:r>
            <a:r>
              <a:rPr lang="en-US" dirty="0"/>
              <a:t>both arrive, sends a response message with the result to the parent object </a:t>
            </a:r>
            <a:endParaRPr lang="en-US" dirty="0"/>
          </a:p>
          <a:p>
            <a:pPr lvl="2"/>
            <a:r>
              <a:rPr lang="en-US" dirty="0" smtClean="0"/>
              <a:t>Or </a:t>
            </a:r>
            <a:r>
              <a:rPr lang="en-US" dirty="0"/>
              <a:t>prints the value and exits if it is the </a:t>
            </a:r>
            <a:r>
              <a:rPr lang="en-US" dirty="0" smtClean="0"/>
              <a:t>root</a:t>
            </a:r>
            <a:endParaRPr lang="en-US" dirty="0"/>
          </a:p>
          <a:p>
            <a:pPr lvl="1"/>
            <a:r>
              <a:rPr lang="en-US" dirty="0" smtClean="0"/>
              <a:t>If </a:t>
            </a:r>
            <a:r>
              <a:rPr lang="en-US" i="1" dirty="0"/>
              <a:t>n</a:t>
            </a:r>
            <a:r>
              <a:rPr lang="en-US" dirty="0"/>
              <a:t> = 1 </a:t>
            </a:r>
            <a:r>
              <a:rPr lang="en-US" dirty="0" smtClean="0"/>
              <a:t>or </a:t>
            </a:r>
            <a:r>
              <a:rPr lang="en-US" i="1" dirty="0"/>
              <a:t>n</a:t>
            </a:r>
            <a:r>
              <a:rPr lang="en-US" dirty="0"/>
              <a:t> = 0 (passed down from the parent) it sends a response </a:t>
            </a:r>
            <a:r>
              <a:rPr lang="en-US" dirty="0" smtClean="0"/>
              <a:t>message </a:t>
            </a:r>
            <a:r>
              <a:rPr lang="en-US" dirty="0"/>
              <a:t>with </a:t>
            </a:r>
            <a:r>
              <a:rPr lang="en-US" i="1" dirty="0"/>
              <a:t>n</a:t>
            </a:r>
            <a:r>
              <a:rPr lang="en-US" dirty="0"/>
              <a:t> back to the parent object 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183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423977"/>
            <a:ext cx="9144000" cy="6155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5100" baseline="30000" dirty="0">
                <a:latin typeface="Times New Roman"/>
                <a:cs typeface="Times New Roman"/>
              </a:rPr>
              <a:t>Charm++ builds upon a proven approach: objects</a:t>
            </a:r>
            <a:endParaRPr lang="en-US" sz="5100" dirty="0">
              <a:latin typeface="Times New Roman"/>
              <a:cs typeface="Times New Roman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B6445-942B-3D4F-9A75-1806446203C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26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Fibonacci Execution</a:t>
            </a:r>
            <a:endParaRPr lang="en-US" dirty="0"/>
          </a:p>
        </p:txBody>
      </p:sp>
      <p:pic>
        <p:nvPicPr>
          <p:cNvPr id="7" name="Content Placeholder 6" descr="tree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15" b="-2115"/>
          <a:stretch>
            <a:fillRect/>
          </a:stretch>
        </p:blipFill>
        <p:spPr>
          <a:xfrm>
            <a:off x="0" y="678666"/>
            <a:ext cx="9151974" cy="582237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8" name="Picture 7" descr="tree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1"/>
            <a:ext cx="9144000" cy="5581227"/>
          </a:xfrm>
          <a:prstGeom prst="rect">
            <a:avLst/>
          </a:prstGeom>
        </p:spPr>
      </p:pic>
      <p:pic>
        <p:nvPicPr>
          <p:cNvPr id="9" name="Picture 8" descr="tree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0" name="Picture 9" descr="tree4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0"/>
            <a:ext cx="9144000" cy="5581227"/>
          </a:xfrm>
          <a:prstGeom prst="rect">
            <a:avLst/>
          </a:prstGeom>
        </p:spPr>
      </p:pic>
      <p:pic>
        <p:nvPicPr>
          <p:cNvPr id="11" name="Picture 10" descr="tree5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2" name="Picture 11" descr="tree6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0"/>
            <a:ext cx="9144000" cy="5581227"/>
          </a:xfrm>
          <a:prstGeom prst="rect">
            <a:avLst/>
          </a:prstGeom>
        </p:spPr>
      </p:pic>
      <p:pic>
        <p:nvPicPr>
          <p:cNvPr id="14" name="Picture 13" descr="tree7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51889"/>
            <a:ext cx="9144001" cy="5581227"/>
          </a:xfrm>
          <a:prstGeom prst="rect">
            <a:avLst/>
          </a:prstGeom>
        </p:spPr>
      </p:pic>
      <p:pic>
        <p:nvPicPr>
          <p:cNvPr id="15" name="Picture 14" descr="tree8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6" name="Picture 15" descr="tree9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7" name="Picture 16" descr="tree10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0"/>
            <a:ext cx="9144000" cy="558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88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83D84-F1D7-9848-A849-D0882C7D6C8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3120026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Overdecomposing</a:t>
            </a:r>
            <a:r>
              <a:rPr lang="en-US" sz="3600" dirty="0" smtClean="0"/>
              <a:t> Your Application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16848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Object-based Over-decomposition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the programmer decompose computation into objects</a:t>
            </a:r>
          </a:p>
          <a:p>
            <a:pPr lvl="1"/>
            <a:r>
              <a:rPr lang="en-US" dirty="0" smtClean="0"/>
              <a:t>Work </a:t>
            </a:r>
            <a:r>
              <a:rPr lang="en-US" dirty="0"/>
              <a:t>units, data-units, composites</a:t>
            </a:r>
          </a:p>
          <a:p>
            <a:r>
              <a:rPr lang="en-US" dirty="0"/>
              <a:t>Let an intelligent runtime system assign objects to processors</a:t>
            </a:r>
          </a:p>
          <a:p>
            <a:pPr lvl="1"/>
            <a:r>
              <a:rPr lang="en-US" dirty="0" smtClean="0"/>
              <a:t>RTS </a:t>
            </a:r>
            <a:r>
              <a:rPr lang="en-US" dirty="0"/>
              <a:t>can change this assignment (mapping) during execution</a:t>
            </a:r>
          </a:p>
          <a:p>
            <a:pPr lvl="1"/>
            <a:r>
              <a:rPr lang="en-US" dirty="0" smtClean="0"/>
              <a:t>Locality </a:t>
            </a:r>
            <a:r>
              <a:rPr lang="en-US" dirty="0"/>
              <a:t>of data references is a critical attribute for performance 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parallel object can access only its own data</a:t>
            </a:r>
          </a:p>
          <a:p>
            <a:pPr lvl="1"/>
            <a:r>
              <a:rPr lang="en-US" dirty="0" smtClean="0"/>
              <a:t>Asynchronous </a:t>
            </a:r>
            <a:r>
              <a:rPr lang="en-US" dirty="0"/>
              <a:t>method invocation for accessing other objects data </a:t>
            </a:r>
            <a:endParaRPr lang="en-US" dirty="0" smtClean="0"/>
          </a:p>
          <a:p>
            <a:pPr lvl="1"/>
            <a:r>
              <a:rPr lang="en-US" dirty="0" smtClean="0"/>
              <a:t>RTS </a:t>
            </a:r>
            <a:r>
              <a:rPr lang="en-US" dirty="0"/>
              <a:t>can schedule work whose dependencies have been satisfied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278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Amdahls</a:t>
            </a:r>
            <a:r>
              <a:rPr lang="en-US" dirty="0"/>
              <a:t> Law and </a:t>
            </a:r>
            <a:r>
              <a:rPr lang="en-US" dirty="0" err="1"/>
              <a:t>Grainsize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Original “law”: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a program has </a:t>
            </a:r>
            <a:r>
              <a:rPr lang="en-US" i="1" dirty="0"/>
              <a:t>K%</a:t>
            </a:r>
            <a:r>
              <a:rPr lang="en-US" dirty="0"/>
              <a:t> sequential section, then speedup is limited </a:t>
            </a:r>
            <a:r>
              <a:rPr lang="en-US" dirty="0" smtClean="0"/>
              <a:t>to     .</a:t>
            </a:r>
          </a:p>
          <a:p>
            <a:pPr lvl="2"/>
            <a:r>
              <a:rPr lang="en-US" dirty="0" smtClean="0"/>
              <a:t>If </a:t>
            </a:r>
            <a:r>
              <a:rPr lang="en-US" dirty="0"/>
              <a:t>the rest of the program is parallelized completely </a:t>
            </a:r>
            <a:endParaRPr lang="en-US" dirty="0" smtClean="0"/>
          </a:p>
          <a:p>
            <a:r>
              <a:rPr lang="en-US" dirty="0" err="1" smtClean="0"/>
              <a:t>Grainsize</a:t>
            </a:r>
            <a:r>
              <a:rPr lang="en-US" dirty="0" smtClean="0"/>
              <a:t> </a:t>
            </a:r>
            <a:r>
              <a:rPr lang="en-US" dirty="0"/>
              <a:t>corollary: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any individual piece of work is </a:t>
            </a:r>
            <a:r>
              <a:rPr lang="en-US" i="1" dirty="0"/>
              <a:t>&gt; K </a:t>
            </a:r>
            <a:r>
              <a:rPr lang="en-US" dirty="0"/>
              <a:t>time units, and the sequential program takes </a:t>
            </a:r>
            <a:r>
              <a:rPr lang="en-US" i="1" dirty="0" err="1"/>
              <a:t>Tseq</a:t>
            </a:r>
            <a:r>
              <a:rPr lang="en-US" dirty="0"/>
              <a:t>,</a:t>
            </a:r>
          </a:p>
          <a:p>
            <a:pPr lvl="2"/>
            <a:r>
              <a:rPr lang="en-US" dirty="0" smtClean="0"/>
              <a:t>Speedup </a:t>
            </a:r>
            <a:r>
              <a:rPr lang="en-US" dirty="0"/>
              <a:t>is limited </a:t>
            </a:r>
            <a:r>
              <a:rPr lang="en-US" dirty="0" smtClean="0"/>
              <a:t>to</a:t>
            </a:r>
            <a:endParaRPr lang="en-US" dirty="0"/>
          </a:p>
          <a:p>
            <a:r>
              <a:rPr lang="en-US" dirty="0"/>
              <a:t>So:</a:t>
            </a:r>
          </a:p>
          <a:p>
            <a:pPr lvl="1"/>
            <a:r>
              <a:rPr lang="en-US" dirty="0" smtClean="0"/>
              <a:t>Examine </a:t>
            </a:r>
            <a:r>
              <a:rPr lang="en-US" dirty="0"/>
              <a:t>performance data via histograms to find the sizes of </a:t>
            </a:r>
            <a:r>
              <a:rPr lang="en-US" dirty="0" err="1"/>
              <a:t>remappable</a:t>
            </a:r>
            <a:r>
              <a:rPr lang="en-US" dirty="0"/>
              <a:t> work units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some are too big, change the decomposition method to make smaller units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83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0678263"/>
              </p:ext>
            </p:extLst>
          </p:nvPr>
        </p:nvGraphicFramePr>
        <p:xfrm>
          <a:off x="7766050" y="1579803"/>
          <a:ext cx="292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" name="Equation" r:id="rId3" imgW="292100" imgH="393700" progId="Equation.3">
                  <p:embed/>
                </p:oleObj>
              </mc:Choice>
              <mc:Fallback>
                <p:oleObj name="Equation" r:id="rId3" imgW="292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66050" y="1579803"/>
                        <a:ext cx="2921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585539"/>
              </p:ext>
            </p:extLst>
          </p:nvPr>
        </p:nvGraphicFramePr>
        <p:xfrm>
          <a:off x="3352800" y="3385014"/>
          <a:ext cx="355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" name="Equation" r:id="rId5" imgW="355600" imgH="393700" progId="Equation.3">
                  <p:embed/>
                </p:oleObj>
              </mc:Choice>
              <mc:Fallback>
                <p:oleObj name="Equation" r:id="rId5" imgW="3556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52800" y="3385014"/>
                        <a:ext cx="3556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97860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Overdecomposition</a:t>
            </a:r>
            <a:r>
              <a:rPr lang="en-US" dirty="0" smtClean="0"/>
              <a:t> and </a:t>
            </a:r>
            <a:r>
              <a:rPr lang="en-US" dirty="0" err="1" smtClean="0"/>
              <a:t>Grainsize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misconception: </a:t>
            </a:r>
            <a:r>
              <a:rPr lang="en-US" dirty="0" err="1"/>
              <a:t>overdecomposition</a:t>
            </a:r>
            <a:r>
              <a:rPr lang="en-US" dirty="0"/>
              <a:t> must be expensive</a:t>
            </a:r>
          </a:p>
          <a:p>
            <a:r>
              <a:rPr lang="en-US" dirty="0"/>
              <a:t>(working) Definition: the amount of computation per potentially parallel event (task creation, </a:t>
            </a:r>
            <a:r>
              <a:rPr lang="en-US" dirty="0" err="1"/>
              <a:t>enqueue</a:t>
            </a:r>
            <a:r>
              <a:rPr lang="en-US" dirty="0"/>
              <a:t>/</a:t>
            </a:r>
            <a:r>
              <a:rPr lang="en-US" dirty="0" err="1"/>
              <a:t>dequeue</a:t>
            </a:r>
            <a:r>
              <a:rPr lang="en-US" dirty="0"/>
              <a:t>, messaging, locking,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631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Grainsize</a:t>
            </a:r>
            <a:r>
              <a:rPr lang="en-US" dirty="0" smtClean="0"/>
              <a:t> and Overhead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ideal </a:t>
            </a:r>
            <a:r>
              <a:rPr lang="en-US" dirty="0" err="1" smtClean="0"/>
              <a:t>grainsize</a:t>
            </a:r>
            <a:r>
              <a:rPr lang="en-US" dirty="0" smtClean="0"/>
              <a:t>?</a:t>
            </a:r>
          </a:p>
          <a:p>
            <a:r>
              <a:rPr lang="en-US" dirty="0" smtClean="0"/>
              <a:t>Should it depend on the number of processors?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85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2957634"/>
              </p:ext>
            </p:extLst>
          </p:nvPr>
        </p:nvGraphicFramePr>
        <p:xfrm>
          <a:off x="3794125" y="2152650"/>
          <a:ext cx="1555750" cy="861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6" name="Equation" r:id="rId3" imgW="825500" imgH="457200" progId="Equation.3">
                  <p:embed/>
                </p:oleObj>
              </mc:Choice>
              <mc:Fallback>
                <p:oleObj name="Equation" r:id="rId3" imgW="825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94125" y="2152650"/>
                        <a:ext cx="1555750" cy="8616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9124184"/>
              </p:ext>
            </p:extLst>
          </p:nvPr>
        </p:nvGraphicFramePr>
        <p:xfrm>
          <a:off x="3746500" y="3014296"/>
          <a:ext cx="16573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7" name="Equation" r:id="rId5" imgW="1028700" imgH="457200" progId="Equation.3">
                  <p:embed/>
                </p:oleObj>
              </mc:Choice>
              <mc:Fallback>
                <p:oleObj name="Equation" r:id="rId5" imgW="1028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46500" y="3014296"/>
                        <a:ext cx="165735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735345"/>
              </p:ext>
            </p:extLst>
          </p:nvPr>
        </p:nvGraphicFramePr>
        <p:xfrm>
          <a:off x="3429000" y="3592146"/>
          <a:ext cx="2538589" cy="163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8" name="Equation" r:id="rId7" imgW="1422400" imgH="914400" progId="Equation.3">
                  <p:embed/>
                </p:oleObj>
              </mc:Choice>
              <mc:Fallback>
                <p:oleObj name="Equation" r:id="rId7" imgW="1422400" imgH="914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29000" y="3592146"/>
                        <a:ext cx="2538589" cy="163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670050" y="5226647"/>
            <a:ext cx="587375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v</a:t>
            </a:r>
            <a:r>
              <a:rPr lang="en-US" sz="2400" dirty="0" smtClean="0"/>
              <a:t>: overhead per message,</a:t>
            </a:r>
          </a:p>
          <a:p>
            <a:pPr algn="ctr"/>
            <a:r>
              <a:rPr lang="en-US" sz="2400" i="1" dirty="0" err="1" smtClean="0"/>
              <a:t>T</a:t>
            </a:r>
            <a:r>
              <a:rPr lang="en-US" sz="2400" i="1" baseline="-25000" dirty="0" err="1" smtClean="0"/>
              <a:t>p</a:t>
            </a:r>
            <a:r>
              <a:rPr lang="en-US" sz="2400" dirty="0" smtClean="0"/>
              <a:t>: </a:t>
            </a:r>
            <a:r>
              <a:rPr lang="en-US" sz="2400" i="1" dirty="0" smtClean="0"/>
              <a:t>p </a:t>
            </a:r>
            <a:r>
              <a:rPr lang="en-US" sz="2400" dirty="0" smtClean="0"/>
              <a:t>processor completion time</a:t>
            </a:r>
          </a:p>
          <a:p>
            <a:pPr algn="ctr"/>
            <a:r>
              <a:rPr lang="en-US" sz="2400" i="1" dirty="0" smtClean="0"/>
              <a:t>g</a:t>
            </a:r>
            <a:r>
              <a:rPr lang="en-US" sz="2400" dirty="0" smtClean="0"/>
              <a:t>: </a:t>
            </a:r>
            <a:r>
              <a:rPr lang="en-US" sz="2400" dirty="0" err="1" smtClean="0"/>
              <a:t>grainsize</a:t>
            </a:r>
            <a:r>
              <a:rPr lang="en-US" sz="2400" dirty="0" smtClean="0"/>
              <a:t> (computation per message)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54564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Grainsize</a:t>
            </a:r>
            <a:r>
              <a:rPr lang="en-US" dirty="0" smtClean="0"/>
              <a:t> and Scalability</a:t>
            </a:r>
            <a:endParaRPr lang="en-US" dirty="0"/>
          </a:p>
        </p:txBody>
      </p:sp>
      <p:pic>
        <p:nvPicPr>
          <p:cNvPr id="7" name="Content Placeholder 6" descr="grain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40" r="-6340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777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Study for Jacobi3D</a:t>
            </a:r>
          </a:p>
        </p:txBody>
      </p:sp>
      <p:pic>
        <p:nvPicPr>
          <p:cNvPr id="7" name="Content Placeholder 6" descr="jacobi-grainsize-halfmemory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94" r="-4894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484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Study for Stencil Computation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678666"/>
            <a:ext cx="8229600" cy="518773"/>
          </a:xfrm>
        </p:spPr>
        <p:txBody>
          <a:bodyPr/>
          <a:lstStyle/>
          <a:p>
            <a:r>
              <a:rPr lang="en-US" dirty="0"/>
              <a:t>Blue Waters (JYC) , 2 nodes, 32 cores each</a:t>
            </a:r>
          </a:p>
        </p:txBody>
      </p:sp>
      <p:pic>
        <p:nvPicPr>
          <p:cNvPr id="10" name="Content Placeholder 9" descr="jacobi-grainsize.pdf"/>
          <p:cNvPicPr>
            <a:picLocks noGrp="1" noChangeAspect="1"/>
          </p:cNvPicPr>
          <p:nvPr>
            <p:ph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94" r="-14694"/>
          <a:stretch/>
        </p:blipFill>
        <p:spPr>
          <a:xfrm>
            <a:off x="457200" y="1197439"/>
            <a:ext cx="8229600" cy="4436599"/>
          </a:xfrm>
        </p:spPr>
      </p:pic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5660191"/>
            <a:ext cx="8229600" cy="8461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Typically, having tens of </a:t>
            </a:r>
            <a:r>
              <a:rPr lang="en-US" dirty="0" err="1"/>
              <a:t>chares</a:t>
            </a:r>
            <a:r>
              <a:rPr lang="en-US" dirty="0"/>
              <a:t> per code is adequate (although reasoning should be based on computation per message)</a:t>
            </a:r>
          </a:p>
        </p:txBody>
      </p:sp>
    </p:spTree>
    <p:extLst>
      <p:ext uri="{BB962C8B-B14F-4D97-AF65-F5344CB8AC3E}">
        <p14:creationId xmlns:p14="http://schemas.microsoft.com/office/powerpoint/2010/main" val="3702079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and Load Balancing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5305424" cy="639762"/>
          </a:xfrm>
        </p:spPr>
        <p:txBody>
          <a:bodyPr/>
          <a:lstStyle/>
          <a:p>
            <a:r>
              <a:rPr lang="en-US" dirty="0"/>
              <a:t>How Much Balance Is Possible?</a:t>
            </a:r>
          </a:p>
        </p:txBody>
      </p:sp>
      <p:pic>
        <p:nvPicPr>
          <p:cNvPr id="10" name="Content Placeholder 9" descr="grainSize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4" b="2184"/>
          <a:stretch>
            <a:fillRect/>
          </a:stretch>
        </p:blipFill>
        <p:spPr>
          <a:xfrm>
            <a:off x="457200" y="2438400"/>
            <a:ext cx="5305425" cy="39512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73750" y="1676400"/>
            <a:ext cx="2813050" cy="639762"/>
          </a:xfrm>
        </p:spPr>
        <p:txBody>
          <a:bodyPr/>
          <a:lstStyle/>
          <a:p>
            <a:r>
              <a:rPr lang="en-US" dirty="0" smtClean="0"/>
              <a:t>Solution: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73750" y="2438400"/>
            <a:ext cx="2813050" cy="3951288"/>
          </a:xfrm>
        </p:spPr>
        <p:txBody>
          <a:bodyPr/>
          <a:lstStyle/>
          <a:p>
            <a:r>
              <a:rPr lang="en-US" dirty="0"/>
              <a:t>Split compute objects that may have too much work, using a heuristic based on number of interacting atoms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E4F0C-9A9C-5448-99FD-D30288B385C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11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Stuff you already know 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Benefits of Object-based code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8229600" cy="212511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Objects encapsulate data</a:t>
            </a:r>
          </a:p>
          <a:p>
            <a:r>
              <a:rPr lang="en-US" dirty="0"/>
              <a:t>Methods represent functionality relevant to that data</a:t>
            </a:r>
          </a:p>
          <a:p>
            <a:r>
              <a:rPr lang="en-US" dirty="0"/>
              <a:t>Method invocations can modify / update state of the object / data </a:t>
            </a:r>
            <a:endParaRPr lang="en-US" dirty="0" smtClean="0"/>
          </a:p>
          <a:p>
            <a:r>
              <a:rPr lang="en-US" dirty="0" smtClean="0"/>
              <a:t>Computation </a:t>
            </a:r>
            <a:r>
              <a:rPr lang="en-US" dirty="0"/>
              <a:t>can be expressed in terms of objects interacting via method invocations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5224377"/>
            <a:ext cx="8229600" cy="119143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Nothing new</a:t>
            </a:r>
          </a:p>
          <a:p>
            <a:r>
              <a:rPr lang="en-US" dirty="0"/>
              <a:t>Still quite uncommon in HPC code</a:t>
            </a:r>
          </a:p>
          <a:p>
            <a:r>
              <a:rPr lang="en-US" dirty="0"/>
              <a:t>Its not about language syntax. Its about program structure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457200" y="3076489"/>
            <a:ext cx="8229600" cy="19865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Methods are natural units of sequential computation on object data </a:t>
            </a:r>
            <a:endParaRPr lang="en-US" dirty="0" smtClean="0"/>
          </a:p>
          <a:p>
            <a:r>
              <a:rPr lang="en-US" dirty="0" smtClean="0"/>
              <a:t>Thoughtful </a:t>
            </a:r>
            <a:r>
              <a:rPr lang="en-US" dirty="0"/>
              <a:t>design yields focused methods with single purpose </a:t>
            </a:r>
            <a:endParaRPr lang="en-US" dirty="0" smtClean="0"/>
          </a:p>
          <a:p>
            <a:r>
              <a:rPr lang="en-US" dirty="0" smtClean="0"/>
              <a:t>Naturally </a:t>
            </a:r>
            <a:r>
              <a:rPr lang="en-US" dirty="0"/>
              <a:t>expresses an object’s response to inputs (signals / data)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EDE58-EB0D-8D49-81F3-C834FB63B2F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325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For Extreme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718006"/>
          </a:xfrm>
        </p:spPr>
        <p:txBody>
          <a:bodyPr/>
          <a:lstStyle/>
          <a:p>
            <a:r>
              <a:rPr lang="en-US" dirty="0"/>
              <a:t>Strong Scaling is limited by expressed parallelism</a:t>
            </a:r>
          </a:p>
          <a:p>
            <a:pPr lvl="1"/>
            <a:r>
              <a:rPr lang="en-US" dirty="0" smtClean="0"/>
              <a:t>Minimum </a:t>
            </a:r>
            <a:r>
              <a:rPr lang="en-US" dirty="0"/>
              <a:t>iteration time limited by lengthiest computation </a:t>
            </a:r>
            <a:endParaRPr lang="en-US" dirty="0" smtClean="0"/>
          </a:p>
          <a:p>
            <a:pPr lvl="2"/>
            <a:r>
              <a:rPr lang="en-US" dirty="0" smtClean="0"/>
              <a:t>Largest </a:t>
            </a:r>
            <a:r>
              <a:rPr lang="en-US" dirty="0"/>
              <a:t>grains set lower bound</a:t>
            </a:r>
          </a:p>
          <a:p>
            <a:r>
              <a:rPr lang="en-US" dirty="0"/>
              <a:t>1-away generalized to k-away provides fine granularity control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8" name="Picture 7" descr="1away2aw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5" y="3245649"/>
            <a:ext cx="8889628" cy="326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986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NAMD: 2-AwayX Example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59171-EEDD-0B48-A5C0-E7218AE20EA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6" name="Picture 5" descr="2awayDiagramPlusHist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" y="808706"/>
            <a:ext cx="9125712" cy="569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971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Rules of thumb for </a:t>
            </a:r>
            <a:r>
              <a:rPr lang="en-US" dirty="0" err="1"/>
              <a:t>grainsize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it as small as possible, as long as it amortizes the overhead </a:t>
            </a:r>
            <a:endParaRPr lang="en-US" dirty="0" smtClean="0"/>
          </a:p>
          <a:p>
            <a:r>
              <a:rPr lang="en-US" dirty="0" smtClean="0"/>
              <a:t>More </a:t>
            </a:r>
            <a:r>
              <a:rPr lang="en-US" dirty="0"/>
              <a:t>specifically, ensure:</a:t>
            </a:r>
          </a:p>
          <a:p>
            <a:pPr lvl="1"/>
            <a:r>
              <a:rPr lang="en-US" i="1" dirty="0" smtClean="0"/>
              <a:t>Average </a:t>
            </a:r>
            <a:r>
              <a:rPr lang="en-US" dirty="0" err="1"/>
              <a:t>grainsize</a:t>
            </a:r>
            <a:r>
              <a:rPr lang="en-US" dirty="0"/>
              <a:t> is greater than </a:t>
            </a:r>
            <a:r>
              <a:rPr lang="en-US" i="1" dirty="0" err="1"/>
              <a:t>kv</a:t>
            </a:r>
            <a:r>
              <a:rPr lang="en-US" i="1" dirty="0"/>
              <a:t> </a:t>
            </a:r>
            <a:r>
              <a:rPr lang="en-US" dirty="0"/>
              <a:t>(say </a:t>
            </a:r>
            <a:r>
              <a:rPr lang="en-US" i="1" dirty="0"/>
              <a:t>10v</a:t>
            </a:r>
            <a:r>
              <a:rPr lang="en-US" dirty="0"/>
              <a:t>)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single grain should be allowed to be too large</a:t>
            </a:r>
          </a:p>
          <a:p>
            <a:pPr lvl="2"/>
            <a:r>
              <a:rPr lang="en-US" dirty="0" smtClean="0"/>
              <a:t>Must </a:t>
            </a:r>
            <a:r>
              <a:rPr lang="en-US" dirty="0"/>
              <a:t>be smaller than </a:t>
            </a:r>
            <a:r>
              <a:rPr lang="en-US" dirty="0" smtClean="0"/>
              <a:t>    , </a:t>
            </a:r>
            <a:r>
              <a:rPr lang="en-US" dirty="0"/>
              <a:t>but actually we can express it as: p</a:t>
            </a:r>
          </a:p>
          <a:p>
            <a:pPr lvl="2"/>
            <a:r>
              <a:rPr lang="en-US" dirty="0" smtClean="0"/>
              <a:t>Must </a:t>
            </a:r>
            <a:r>
              <a:rPr lang="en-US" dirty="0"/>
              <a:t>be smaller than </a:t>
            </a:r>
            <a:r>
              <a:rPr lang="en-US" i="1" dirty="0" err="1"/>
              <a:t>kmv</a:t>
            </a:r>
            <a:r>
              <a:rPr lang="en-US" i="1" dirty="0"/>
              <a:t> </a:t>
            </a:r>
            <a:r>
              <a:rPr lang="en-US" dirty="0"/>
              <a:t>(say </a:t>
            </a:r>
            <a:r>
              <a:rPr lang="en-US" i="1" dirty="0"/>
              <a:t>100v</a:t>
            </a:r>
            <a:r>
              <a:rPr lang="en-US" dirty="0"/>
              <a:t>) </a:t>
            </a:r>
            <a:endParaRPr lang="en-US" dirty="0" smtClean="0"/>
          </a:p>
          <a:p>
            <a:r>
              <a:rPr lang="en-US" dirty="0" smtClean="0"/>
              <a:t>Important </a:t>
            </a:r>
            <a:r>
              <a:rPr lang="en-US" dirty="0"/>
              <a:t>corollary:</a:t>
            </a:r>
          </a:p>
          <a:p>
            <a:pPr lvl="1"/>
            <a:r>
              <a:rPr lang="en-US" dirty="0" smtClean="0"/>
              <a:t>You </a:t>
            </a:r>
            <a:r>
              <a:rPr lang="en-US" dirty="0"/>
              <a:t>can be at close to optimal </a:t>
            </a:r>
            <a:r>
              <a:rPr lang="en-US" dirty="0" err="1"/>
              <a:t>grainsize</a:t>
            </a:r>
            <a:r>
              <a:rPr lang="en-US" dirty="0"/>
              <a:t> without having to think about </a:t>
            </a:r>
            <a:r>
              <a:rPr lang="en-US" i="1" dirty="0"/>
              <a:t>p</a:t>
            </a:r>
            <a:r>
              <a:rPr lang="en-US" dirty="0"/>
              <a:t>, the number of processors</a:t>
            </a:r>
            <a:endParaRPr lang="en-US" i="1" dirty="0"/>
          </a:p>
          <a:p>
            <a:r>
              <a:rPr lang="en-US" i="1" dirty="0" err="1"/>
              <a:t>kv</a:t>
            </a:r>
            <a:r>
              <a:rPr lang="en-US" i="1" dirty="0"/>
              <a:t> &lt; g &lt; </a:t>
            </a:r>
            <a:r>
              <a:rPr lang="en-US" i="1" dirty="0" err="1"/>
              <a:t>mkv</a:t>
            </a:r>
            <a:r>
              <a:rPr lang="en-US" i="1" dirty="0"/>
              <a:t> (10v &lt; g &lt; 100v)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92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2407230"/>
              </p:ext>
            </p:extLst>
          </p:nvPr>
        </p:nvGraphicFramePr>
        <p:xfrm>
          <a:off x="3270250" y="3110852"/>
          <a:ext cx="165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Equation" r:id="rId3" imgW="165100" imgH="431800" progId="Equation.3">
                  <p:embed/>
                </p:oleObj>
              </mc:Choice>
              <mc:Fallback>
                <p:oleObj name="Equation" r:id="rId3" imgW="165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70250" y="3110852"/>
                        <a:ext cx="1651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70058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Grain size for Fibonacci Example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9543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Set a sequential threshold in the computational tree</a:t>
            </a:r>
          </a:p>
          <a:p>
            <a:pPr lvl="1"/>
            <a:r>
              <a:rPr lang="en-US" dirty="0" smtClean="0"/>
              <a:t>Past </a:t>
            </a:r>
            <a:r>
              <a:rPr lang="en-US" dirty="0"/>
              <a:t>this threshold (i.e. when n &lt; threshold), instead of constructing two new </a:t>
            </a:r>
            <a:r>
              <a:rPr lang="en-US" dirty="0" err="1"/>
              <a:t>chares</a:t>
            </a:r>
            <a:r>
              <a:rPr lang="en-US" dirty="0"/>
              <a:t>, compute the </a:t>
            </a:r>
            <a:r>
              <a:rPr lang="en-US" dirty="0" err="1"/>
              <a:t>fibonacci</a:t>
            </a:r>
            <a:r>
              <a:rPr lang="en-US" dirty="0"/>
              <a:t> sequentially</a:t>
            </a:r>
          </a:p>
        </p:txBody>
      </p:sp>
      <p:pic>
        <p:nvPicPr>
          <p:cNvPr id="10" name="Content Placeholder 9" descr="tree-threshold.pdf"/>
          <p:cNvPicPr>
            <a:picLocks noGrp="1" noChangeAspect="1"/>
          </p:cNvPicPr>
          <p:nvPr>
            <p:ph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68" r="-18768"/>
          <a:stretch/>
        </p:blipFill>
        <p:spPr>
          <a:xfrm>
            <a:off x="457200" y="1864376"/>
            <a:ext cx="8229600" cy="3093783"/>
          </a:xfrm>
        </p:spPr>
      </p:pic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4958159"/>
            <a:ext cx="8229600" cy="154288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Setting the </a:t>
            </a:r>
            <a:r>
              <a:rPr lang="en-US" dirty="0" err="1"/>
              <a:t>grainsize</a:t>
            </a:r>
            <a:r>
              <a:rPr lang="en-US" dirty="0"/>
              <a:t> limit at 4 (which is too small, but good for illustration)</a:t>
            </a:r>
          </a:p>
          <a:p>
            <a:r>
              <a:rPr lang="en-US" dirty="0"/>
              <a:t>The internal nodes of the tree do very little work, but</a:t>
            </a:r>
          </a:p>
          <a:p>
            <a:r>
              <a:rPr lang="en-US" dirty="0"/>
              <a:t>The coarser grains now amortize the cost of the fine-grained </a:t>
            </a:r>
            <a:r>
              <a:rPr lang="en-US" dirty="0" err="1"/>
              <a:t>chares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5390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B7C0-00B4-3F4D-A690-E12D330195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00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DCA59-9BA4-BE48-9CC1-D9E1762CA01A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70634" y="2839594"/>
            <a:ext cx="6606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Object Serialization Using PUP: The Pack/</a:t>
            </a:r>
            <a:r>
              <a:rPr lang="en-US" sz="3600" dirty="0" err="1"/>
              <a:t>UnPack</a:t>
            </a:r>
            <a:r>
              <a:rPr lang="en-US" sz="3600" dirty="0"/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2818231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PUP Process</a:t>
            </a:r>
          </a:p>
        </p:txBody>
      </p:sp>
      <p:pic>
        <p:nvPicPr>
          <p:cNvPr id="7" name="Content Placeholder 6" descr="PUPProces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511" r="-16511"/>
          <a:stretch>
            <a:fillRect/>
          </a:stretch>
        </p:blipFill>
        <p:spPr>
          <a:xfrm>
            <a:off x="0" y="678665"/>
            <a:ext cx="9144000" cy="581691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1357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PUP Usage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652844"/>
            <a:ext cx="4038600" cy="2738812"/>
          </a:xfrm>
        </p:spPr>
        <p:txBody>
          <a:bodyPr/>
          <a:lstStyle/>
          <a:p>
            <a:r>
              <a:rPr lang="en-US" dirty="0"/>
              <a:t>Migration out:</a:t>
            </a:r>
          </a:p>
          <a:p>
            <a:pPr lvl="1"/>
            <a:r>
              <a:rPr lang="en-US" dirty="0" err="1" smtClean="0"/>
              <a:t>ckAboutToMigrate</a:t>
            </a:r>
            <a:r>
              <a:rPr lang="en-US" dirty="0" smtClean="0"/>
              <a:t> </a:t>
            </a:r>
            <a:r>
              <a:rPr lang="en-US" dirty="0"/>
              <a:t>I Sizing</a:t>
            </a:r>
          </a:p>
          <a:p>
            <a:pPr lvl="1"/>
            <a:r>
              <a:rPr lang="en-US" dirty="0" smtClean="0"/>
              <a:t>Packing</a:t>
            </a:r>
            <a:endParaRPr lang="en-US" dirty="0"/>
          </a:p>
          <a:p>
            <a:pPr lvl="1"/>
            <a:r>
              <a:rPr lang="en-US" dirty="0" smtClean="0"/>
              <a:t>Destructor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652844"/>
            <a:ext cx="4038600" cy="2738812"/>
          </a:xfrm>
        </p:spPr>
        <p:txBody>
          <a:bodyPr/>
          <a:lstStyle/>
          <a:p>
            <a:r>
              <a:rPr lang="en-US" dirty="0"/>
              <a:t>Migration in:</a:t>
            </a:r>
          </a:p>
          <a:p>
            <a:pPr lvl="1"/>
            <a:r>
              <a:rPr lang="en-US" dirty="0" smtClean="0"/>
              <a:t>Migration </a:t>
            </a:r>
            <a:r>
              <a:rPr lang="en-US" dirty="0"/>
              <a:t>constructor </a:t>
            </a:r>
            <a:endParaRPr lang="en-US" dirty="0" smtClean="0"/>
          </a:p>
          <a:p>
            <a:pPr lvl="1"/>
            <a:r>
              <a:rPr lang="en-US" dirty="0" err="1" smtClean="0"/>
              <a:t>UnPacking</a:t>
            </a:r>
            <a:endParaRPr lang="en-US" dirty="0"/>
          </a:p>
          <a:p>
            <a:pPr lvl="1"/>
            <a:r>
              <a:rPr lang="en-US" dirty="0" err="1" smtClean="0"/>
              <a:t>ckJustMigrated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97</a:t>
            </a:fld>
            <a:endParaRPr lang="en-US" dirty="0"/>
          </a:p>
        </p:txBody>
      </p:sp>
      <p:pic>
        <p:nvPicPr>
          <p:cNvPr id="8" name="Picture 7" descr="PUPUs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7021"/>
            <a:ext cx="9144000" cy="242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546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Writing a PUP routine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62974"/>
            <a:ext cx="4038600" cy="254577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class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/>
              <a:t>a;</a:t>
            </a:r>
          </a:p>
          <a:p>
            <a:pPr marL="0" indent="0">
              <a:buNone/>
            </a:pPr>
            <a:r>
              <a:rPr lang="en-US" b="1" dirty="0" smtClean="0"/>
              <a:t>   float</a:t>
            </a:r>
            <a:r>
              <a:rPr lang="en-US" dirty="0" smtClean="0"/>
              <a:t> </a:t>
            </a:r>
            <a:r>
              <a:rPr lang="en-US" dirty="0"/>
              <a:t>b;</a:t>
            </a:r>
          </a:p>
          <a:p>
            <a:pPr marL="0" indent="0">
              <a:buNone/>
            </a:pPr>
            <a:r>
              <a:rPr lang="en-US" b="1" dirty="0" smtClean="0"/>
              <a:t>   char</a:t>
            </a:r>
            <a:r>
              <a:rPr lang="en-US" dirty="0" smtClean="0"/>
              <a:t> </a:t>
            </a:r>
            <a:r>
              <a:rPr lang="en-US" dirty="0"/>
              <a:t>c;</a:t>
            </a:r>
          </a:p>
          <a:p>
            <a:pPr marL="0" indent="0">
              <a:buNone/>
            </a:pPr>
            <a:r>
              <a:rPr lang="en-US" b="1" dirty="0" smtClean="0"/>
              <a:t>   float</a:t>
            </a:r>
            <a:r>
              <a:rPr lang="en-US" dirty="0" smtClean="0"/>
              <a:t> </a:t>
            </a:r>
            <a:r>
              <a:rPr lang="en-US" dirty="0" err="1"/>
              <a:t>localArray</a:t>
            </a:r>
            <a:r>
              <a:rPr lang="en-US" dirty="0"/>
              <a:t>[LOCAL SIZE];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162973"/>
            <a:ext cx="4038600" cy="254577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void</a:t>
            </a:r>
            <a:r>
              <a:rPr lang="en-US" dirty="0"/>
              <a:t> pup(PUP::</a:t>
            </a:r>
            <a:r>
              <a:rPr lang="en-US" dirty="0" err="1"/>
              <a:t>er</a:t>
            </a:r>
            <a:r>
              <a:rPr lang="en-US" dirty="0"/>
              <a:t> &amp;p)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CBase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::pup(p);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a;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b;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c;</a:t>
            </a:r>
          </a:p>
          <a:p>
            <a:pPr marL="0" indent="0">
              <a:buNone/>
            </a:pPr>
            <a:r>
              <a:rPr lang="en-US" dirty="0" smtClean="0"/>
              <a:t>   p</a:t>
            </a:r>
            <a:r>
              <a:rPr lang="en-US" dirty="0"/>
              <a:t>(</a:t>
            </a:r>
            <a:r>
              <a:rPr lang="en-US" dirty="0" err="1"/>
              <a:t>localArray</a:t>
            </a:r>
            <a:r>
              <a:rPr lang="en-US" dirty="0"/>
              <a:t>, LOCAL SIZE);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9822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Writing a PUP routine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417704"/>
            <a:ext cx="3882176" cy="206315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class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: </a:t>
            </a:r>
            <a:r>
              <a:rPr lang="en-US" b="1" dirty="0"/>
              <a:t>public </a:t>
            </a: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CBase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/>
              <a:t>heapArraySize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float</a:t>
            </a:r>
            <a:r>
              <a:rPr lang="en-US" b="1" dirty="0"/>
              <a:t>∗</a:t>
            </a:r>
            <a:r>
              <a:rPr lang="en-US" dirty="0"/>
              <a:t> </a:t>
            </a:r>
            <a:r>
              <a:rPr lang="en-US" dirty="0" err="1"/>
              <a:t>heapArray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MyClass</a:t>
            </a:r>
            <a:r>
              <a:rPr lang="en-US" dirty="0" smtClean="0"/>
              <a:t> </a:t>
            </a:r>
            <a:r>
              <a:rPr lang="en-US" dirty="0"/>
              <a:t>∗pointer;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208" y="935846"/>
            <a:ext cx="3800592" cy="545581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/>
              <a:t>pup(PUP::</a:t>
            </a:r>
            <a:r>
              <a:rPr lang="en-US" dirty="0" err="1"/>
              <a:t>er</a:t>
            </a:r>
            <a:r>
              <a:rPr lang="en-US" dirty="0"/>
              <a:t> &amp;p)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CBase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::pup(p);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p </a:t>
            </a:r>
            <a:r>
              <a:rPr lang="en-US" dirty="0"/>
              <a:t>| </a:t>
            </a:r>
            <a:r>
              <a:rPr lang="en-US" dirty="0" err="1"/>
              <a:t>heapArraySize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/>
              <a:t>p.isUnpacking</a:t>
            </a:r>
            <a:r>
              <a:rPr lang="en-US" dirty="0"/>
              <a:t>())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heapArray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/>
              <a:t>new</a:t>
            </a:r>
            <a:r>
              <a:rPr lang="en-US" dirty="0"/>
              <a:t> </a:t>
            </a:r>
            <a:r>
              <a:rPr lang="en-US" b="1" dirty="0"/>
              <a:t>float</a:t>
            </a:r>
            <a:r>
              <a:rPr lang="en-US" dirty="0"/>
              <a:t>[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heapArraySize</a:t>
            </a:r>
            <a:r>
              <a:rPr lang="en-US" dirty="0"/>
              <a:t>];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p</a:t>
            </a:r>
            <a:r>
              <a:rPr lang="en-US" dirty="0"/>
              <a:t>(</a:t>
            </a:r>
            <a:r>
              <a:rPr lang="en-US" dirty="0" err="1"/>
              <a:t>heapArray</a:t>
            </a:r>
            <a:r>
              <a:rPr lang="en-US" dirty="0"/>
              <a:t>, </a:t>
            </a:r>
            <a:r>
              <a:rPr lang="en-US" dirty="0" err="1"/>
              <a:t>heapArraySize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bool</a:t>
            </a:r>
            <a:r>
              <a:rPr lang="en-US" dirty="0" smtClean="0"/>
              <a:t> </a:t>
            </a:r>
            <a:r>
              <a:rPr lang="en-US" dirty="0" err="1"/>
              <a:t>isNull</a:t>
            </a:r>
            <a:r>
              <a:rPr lang="en-US" dirty="0"/>
              <a:t> = !pointer;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</a:t>
            </a:r>
            <a:r>
              <a:rPr lang="en-US" dirty="0" err="1"/>
              <a:t>isNull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(!</a:t>
            </a:r>
            <a:r>
              <a:rPr lang="en-US" dirty="0" err="1"/>
              <a:t>isNull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/>
              <a:t>p.isUnpacking</a:t>
            </a:r>
            <a:r>
              <a:rPr lang="en-US" dirty="0"/>
              <a:t>()) pointer </a:t>
            </a:r>
            <a:r>
              <a:rPr lang="en-US" dirty="0" smtClean="0"/>
              <a:t>=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b="1" dirty="0" smtClean="0"/>
              <a:t>new</a:t>
            </a:r>
            <a:r>
              <a:rPr lang="en-US" dirty="0" smtClean="0"/>
              <a:t> </a:t>
            </a:r>
            <a:r>
              <a:rPr lang="en-US" dirty="0" err="1"/>
              <a:t>MyClass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 </a:t>
            </a:r>
            <a:r>
              <a:rPr lang="en-US" dirty="0"/>
              <a:t>| ∗pointer;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}</a:t>
            </a:r>
          </a:p>
          <a:p>
            <a:pPr marL="0" indent="0">
              <a:buNone/>
            </a:pPr>
            <a:r>
              <a:rPr lang="en-US" dirty="0" smtClean="0"/>
              <a:t>   } 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9088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15449</TotalTime>
  <Words>15573</Words>
  <Application>Microsoft Macintosh PowerPoint</Application>
  <PresentationFormat>On-screen Show (4:3)</PresentationFormat>
  <Paragraphs>2595</Paragraphs>
  <Slides>210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210</vt:i4>
      </vt:variant>
    </vt:vector>
  </HeadingPairs>
  <TitlesOfParts>
    <vt:vector size="212" baseType="lpstr">
      <vt:lpstr>Clarity</vt:lpstr>
      <vt:lpstr>Microsoft Equation</vt:lpstr>
      <vt:lpstr>Programming with Parallel Migratable Objects</vt:lpstr>
      <vt:lpstr>PowerPoint Presentation</vt:lpstr>
      <vt:lpstr>Outline</vt:lpstr>
      <vt:lpstr>Harnessing Parallelism: Challenges  Trends in System Architecture</vt:lpstr>
      <vt:lpstr>Harnessing Parallelism: Challenges  Trends in System Architecture</vt:lpstr>
      <vt:lpstr>Harnessing Parallelism: Challenges  Next-generation Applications</vt:lpstr>
      <vt:lpstr>Harnessing Parallelism: Challenges Programming Models: MPI</vt:lpstr>
      <vt:lpstr>PowerPoint Presentation</vt:lpstr>
      <vt:lpstr>Stuff you already know  Benefits of Object-based code </vt:lpstr>
      <vt:lpstr>Globally-Visible Objects: Chares and Proxies</vt:lpstr>
      <vt:lpstr>Globally-Visible Methods: Entry Methods</vt:lpstr>
      <vt:lpstr>Method-Driven Asynchronous Communication</vt:lpstr>
      <vt:lpstr>Design Principle: Do not wait for remote completion</vt:lpstr>
      <vt:lpstr>For example, a Jacobi reduction</vt:lpstr>
      <vt:lpstr>Methods: Natural Units of Sequential Computation</vt:lpstr>
      <vt:lpstr>The Execution Model</vt:lpstr>
      <vt:lpstr>The Execution Model</vt:lpstr>
      <vt:lpstr>Outline</vt:lpstr>
      <vt:lpstr>Hello World Example</vt:lpstr>
      <vt:lpstr>Hello World with Chares</vt:lpstr>
      <vt:lpstr>Compiling a Charm++ Program</vt:lpstr>
      <vt:lpstr>Building Charm++</vt:lpstr>
      <vt:lpstr>Hello World Example</vt:lpstr>
      <vt:lpstr>Outline</vt:lpstr>
      <vt:lpstr>Impact on communication</vt:lpstr>
      <vt:lpstr>Example Computation</vt:lpstr>
      <vt:lpstr>Example: Stencil Computation</vt:lpstr>
      <vt:lpstr>Modularity and Compositionality</vt:lpstr>
      <vt:lpstr>Modularity and Compositionality</vt:lpstr>
      <vt:lpstr>Modularity and Compositionality</vt:lpstr>
      <vt:lpstr>Migratability</vt:lpstr>
      <vt:lpstr>Decomposition Independent of numCores</vt:lpstr>
      <vt:lpstr>Utility for Multi-cores, Many-cores, Accelerators</vt:lpstr>
      <vt:lpstr>Load Balancing</vt:lpstr>
      <vt:lpstr>A quick Example  Weather Forecasting in BRAMS </vt:lpstr>
      <vt:lpstr>Basic Virtualization of BRAMS</vt:lpstr>
      <vt:lpstr>Baseline: 64 objects on 64 processors</vt:lpstr>
      <vt:lpstr>Over-decomposition: 1024 objects on 64 processors Benefits from communication/computation overlap</vt:lpstr>
      <vt:lpstr>With Load Balancing: 1024 objects on 64 processors</vt:lpstr>
      <vt:lpstr>PowerPoint Presentation</vt:lpstr>
      <vt:lpstr>Outline</vt:lpstr>
      <vt:lpstr>Charm++ File structure</vt:lpstr>
      <vt:lpstr>Charm Interface: Modules</vt:lpstr>
      <vt:lpstr>Charm Interface: Chares</vt:lpstr>
      <vt:lpstr>Charm Interface: Entry Methods</vt:lpstr>
      <vt:lpstr>Charm Interface: mainchare</vt:lpstr>
      <vt:lpstr>Creating a Chare</vt:lpstr>
      <vt:lpstr>Chare Proxies</vt:lpstr>
      <vt:lpstr>Charm Termination</vt:lpstr>
      <vt:lpstr>Chare Creation Example: .ci file</vt:lpstr>
      <vt:lpstr>Chare Creation Example: .C file</vt:lpstr>
      <vt:lpstr>Asynchronous Methods</vt:lpstr>
      <vt:lpstr>Asynchronous Methods</vt:lpstr>
      <vt:lpstr>Asynchronous Methods</vt:lpstr>
      <vt:lpstr>Asynchronous Example: .ci file</vt:lpstr>
      <vt:lpstr>Asynchronous Example: .C file</vt:lpstr>
      <vt:lpstr>Data types and entry methods</vt:lpstr>
      <vt:lpstr>Collections of Objects: Concepts</vt:lpstr>
      <vt:lpstr>Collections of Objects</vt:lpstr>
      <vt:lpstr>Chare Array: Hello Example</vt:lpstr>
      <vt:lpstr>Chare Array: Hello Example</vt:lpstr>
      <vt:lpstr>Hello World Array Projections Timeline View</vt:lpstr>
      <vt:lpstr>Declaring a Chare Array </vt:lpstr>
      <vt:lpstr>Constructing a Chare Array</vt:lpstr>
      <vt:lpstr>thisIndex</vt:lpstr>
      <vt:lpstr>Chare Array: Hello Example</vt:lpstr>
      <vt:lpstr>Chare Array: Hello Example</vt:lpstr>
      <vt:lpstr>Hello World Array Projections Timeline View</vt:lpstr>
      <vt:lpstr>Collections of Objects: Runtime Service</vt:lpstr>
      <vt:lpstr>Collections of Objects: Runtime Service</vt:lpstr>
      <vt:lpstr>Collections of Objects</vt:lpstr>
      <vt:lpstr>Collective Communication Operations</vt:lpstr>
      <vt:lpstr>Broadcast</vt:lpstr>
      <vt:lpstr>Reduction</vt:lpstr>
      <vt:lpstr>Reduction: Example</vt:lpstr>
      <vt:lpstr>Reduction: Example</vt:lpstr>
      <vt:lpstr>Outline</vt:lpstr>
      <vt:lpstr>Task Parallelism with Objects</vt:lpstr>
      <vt:lpstr>Fibonacci Example</vt:lpstr>
      <vt:lpstr>Fibonacci Execution</vt:lpstr>
      <vt:lpstr>PowerPoint Presentation</vt:lpstr>
      <vt:lpstr>Object-based Over-decomposition</vt:lpstr>
      <vt:lpstr>Amdahls Law and Grainsize</vt:lpstr>
      <vt:lpstr>Overdecomposition and Grainsize</vt:lpstr>
      <vt:lpstr>Grainsize and Overhead</vt:lpstr>
      <vt:lpstr>Grainsize and Scalability</vt:lpstr>
      <vt:lpstr>Grainsize Study for Jacobi3D</vt:lpstr>
      <vt:lpstr>Grainsize Study for Stencil Computation</vt:lpstr>
      <vt:lpstr>Grainsize and Load Balancing</vt:lpstr>
      <vt:lpstr>Grainsize For Extreme Scaling</vt:lpstr>
      <vt:lpstr>NAMD: 2-AwayX Example</vt:lpstr>
      <vt:lpstr>Rules of thumb for grainsize</vt:lpstr>
      <vt:lpstr>Grain size for Fibonacci Example</vt:lpstr>
      <vt:lpstr>Outline</vt:lpstr>
      <vt:lpstr>PowerPoint Presentation</vt:lpstr>
      <vt:lpstr>The PUP Process</vt:lpstr>
      <vt:lpstr>PUP Usage Sequence</vt:lpstr>
      <vt:lpstr>Writing a PUP routine</vt:lpstr>
      <vt:lpstr>Writing a PUP routine</vt:lpstr>
      <vt:lpstr>PUP: Concerns</vt:lpstr>
      <vt:lpstr>Fault Tolerance in Charm++/AMPI</vt:lpstr>
      <vt:lpstr>Checkpointing to the file system : Split Execution</vt:lpstr>
      <vt:lpstr>Outline</vt:lpstr>
      <vt:lpstr>Chares are reactive</vt:lpstr>
      <vt:lpstr>Fibonacci Example</vt:lpstr>
      <vt:lpstr>Fibonacci Example</vt:lpstr>
      <vt:lpstr>Consider Fibonacci Chare</vt:lpstr>
      <vt:lpstr>Structured Dagger The when construct</vt:lpstr>
      <vt:lpstr>Structured Dagger The serial construct</vt:lpstr>
      <vt:lpstr>Structured Dagger The when construct</vt:lpstr>
      <vt:lpstr>Structured Dagger The when construct</vt:lpstr>
      <vt:lpstr>Structured Dagger Boilerplate</vt:lpstr>
      <vt:lpstr>Structured Dagger Boilerplate</vt:lpstr>
      <vt:lpstr>Fibonacci with Structured Dagger</vt:lpstr>
      <vt:lpstr>Fibonacci with Structured Dagger</vt:lpstr>
      <vt:lpstr>Structured Dagger The when construct</vt:lpstr>
      <vt:lpstr>Structured Dagger The when construct</vt:lpstr>
      <vt:lpstr>Structured Dagger The if-then-else construct</vt:lpstr>
      <vt:lpstr>Structured Dagger The for construct</vt:lpstr>
      <vt:lpstr>Structured Dagger The  while construct</vt:lpstr>
      <vt:lpstr>Structured Dagger The overlap construct</vt:lpstr>
      <vt:lpstr>Illustration of a long “overlap”</vt:lpstr>
      <vt:lpstr>Structured Dagger The forall construct</vt:lpstr>
      <vt:lpstr>Parallel Prefix with SDAG: .ci file I</vt:lpstr>
      <vt:lpstr>Parallel Prefix with SDAG: .ci file II</vt:lpstr>
      <vt:lpstr>Parallel Prefix with SDAG: .C file I</vt:lpstr>
      <vt:lpstr>Parallel Prefix with SDAG: .C file II</vt:lpstr>
      <vt:lpstr>Stencil Codes</vt:lpstr>
      <vt:lpstr>5-point Stencil</vt:lpstr>
      <vt:lpstr>5-point Stencil</vt:lpstr>
      <vt:lpstr>5-point Stencil</vt:lpstr>
      <vt:lpstr>Jacobi:  .ci file</vt:lpstr>
      <vt:lpstr>Jacobi:  .ci file</vt:lpstr>
      <vt:lpstr>Jacobi:  .ci file (with asynchronous reductions)</vt:lpstr>
      <vt:lpstr>Power of Asynchrony Example</vt:lpstr>
      <vt:lpstr>Structured dagger version</vt:lpstr>
      <vt:lpstr>Outline</vt:lpstr>
      <vt:lpstr>NAMD</vt:lpstr>
      <vt:lpstr>Molecular Dynamics in NAMD</vt:lpstr>
      <vt:lpstr>Spatial Decomposition Via Charm</vt:lpstr>
      <vt:lpstr>Object Based Parallelization for MD Force Decomposition + Spatial Decomposition</vt:lpstr>
      <vt:lpstr>NAMD Parallelization Using Charm++</vt:lpstr>
      <vt:lpstr>NAMD Projections</vt:lpstr>
      <vt:lpstr>DHFR Performance on Titan</vt:lpstr>
      <vt:lpstr>Apoa1 Performance on BG/P BG/Q</vt:lpstr>
      <vt:lpstr>ChaNGa: Parallel Gravity</vt:lpstr>
      <vt:lpstr>ChaNGa: Control Flow</vt:lpstr>
      <vt:lpstr>OpenAtom: MD with quantum e↵ects</vt:lpstr>
      <vt:lpstr>OpenAtom: Decomposition and Computation Flow</vt:lpstr>
      <vt:lpstr>Outline</vt:lpstr>
      <vt:lpstr>Performance Analysis Using Projections</vt:lpstr>
      <vt:lpstr>Using Projections</vt:lpstr>
      <vt:lpstr>Problem Identification</vt:lpstr>
      <vt:lpstr>Using Projections</vt:lpstr>
      <vt:lpstr>Time Profile</vt:lpstr>
      <vt:lpstr>Extrema Tool for Least Idle Processors</vt:lpstr>
      <vt:lpstr>Time Lines with Message Back Tracing</vt:lpstr>
      <vt:lpstr>Communication over Time for all Processors</vt:lpstr>
      <vt:lpstr>Outline</vt:lpstr>
      <vt:lpstr>PowerPoint Presentation</vt:lpstr>
      <vt:lpstr>Automatic Dynamic Load Balancing</vt:lpstr>
      <vt:lpstr>Typical Load Balancing Steps</vt:lpstr>
      <vt:lpstr>Code to Use Load Balancing</vt:lpstr>
      <vt:lpstr>Using the Load Balancer</vt:lpstr>
      <vt:lpstr>Example: Stencil</vt:lpstr>
      <vt:lpstr>Performance</vt:lpstr>
      <vt:lpstr>How to Diagnose Load Imbalance</vt:lpstr>
      <vt:lpstr>Golden Rule of Load Balancing</vt:lpstr>
      <vt:lpstr>Dynamic Load Balancing Scenarios</vt:lpstr>
      <vt:lpstr>Load Balancing Strategies</vt:lpstr>
      <vt:lpstr>Example Case: Particles</vt:lpstr>
      <vt:lpstr>Periodic Load Balancing</vt:lpstr>
      <vt:lpstr>Object Partitioning Strategies</vt:lpstr>
      <vt:lpstr>Object Partitioning Strategies 2</vt:lpstr>
      <vt:lpstr>Crack Propagation</vt:lpstr>
      <vt:lpstr>Load Balancing Crack Propagation</vt:lpstr>
      <vt:lpstr>Distributed Load balancing</vt:lpstr>
      <vt:lpstr>Load Balancing on Large Machines</vt:lpstr>
      <vt:lpstr>Hierarchical Load Balancers</vt:lpstr>
      <vt:lpstr>Our Hybrid Scheme</vt:lpstr>
      <vt:lpstr>MetaBalancer - When and how to load balance?</vt:lpstr>
      <vt:lpstr>Metabalancer Utilization Graph for Fractography</vt:lpstr>
      <vt:lpstr>Outline</vt:lpstr>
      <vt:lpstr>Adaptive MPI</vt:lpstr>
      <vt:lpstr>Charm++ - MPI Interoperability</vt:lpstr>
      <vt:lpstr>Interoperability Modes</vt:lpstr>
      <vt:lpstr>Example Code Flow</vt:lpstr>
      <vt:lpstr>PowerPoint Presentation</vt:lpstr>
      <vt:lpstr>Outline</vt:lpstr>
      <vt:lpstr>Debugging Parallel Applications</vt:lpstr>
      <vt:lpstr>Overview of CharmDebug</vt:lpstr>
      <vt:lpstr>CharmDebug</vt:lpstr>
      <vt:lpstr>Getting CharmDebug</vt:lpstr>
      <vt:lpstr>Compiling Your Applications for use with CharmDebug</vt:lpstr>
      <vt:lpstr>Launching in Debug Mode</vt:lpstr>
      <vt:lpstr>Outline</vt:lpstr>
      <vt:lpstr>PowerPoint Presentation</vt:lpstr>
      <vt:lpstr>Quiesence Detection</vt:lpstr>
      <vt:lpstr>Shared Memory Optimizations</vt:lpstr>
      <vt:lpstr>Controlling Placement</vt:lpstr>
      <vt:lpstr>Messages</vt:lpstr>
      <vt:lpstr>Groups</vt:lpstr>
      <vt:lpstr>Node Groups</vt:lpstr>
      <vt:lpstr>Customizing Entry Method Attributes</vt:lpstr>
      <vt:lpstr>Customizing Entry Methods</vt:lpstr>
      <vt:lpstr>Sections</vt:lpstr>
      <vt:lpstr>sync methods</vt:lpstr>
      <vt:lpstr>Threaded methods</vt:lpstr>
      <vt:lpstr>PowerPoint Presentation</vt:lpstr>
      <vt:lpstr>Conclusion</vt:lpstr>
    </vt:vector>
  </TitlesOfParts>
  <Company>University of Illinois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Chares are reactive</dc:title>
  <dc:creator>Shanna DeSouza</dc:creator>
  <cp:lastModifiedBy>Shanna DeSouza</cp:lastModifiedBy>
  <cp:revision>256</cp:revision>
  <dcterms:created xsi:type="dcterms:W3CDTF">2014-08-04T16:19:24Z</dcterms:created>
  <dcterms:modified xsi:type="dcterms:W3CDTF">2014-09-08T21:46:48Z</dcterms:modified>
</cp:coreProperties>
</file>